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4" r:id="rId3"/>
    <p:sldId id="266" r:id="rId4"/>
    <p:sldId id="267" r:id="rId5"/>
    <p:sldId id="268" r:id="rId6"/>
    <p:sldId id="258" r:id="rId7"/>
    <p:sldId id="257" r:id="rId8"/>
    <p:sldId id="259" r:id="rId9"/>
    <p:sldId id="260" r:id="rId10"/>
    <p:sldId id="263" r:id="rId11"/>
    <p:sldId id="262" r:id="rId12"/>
    <p:sldId id="261" r:id="rId13"/>
    <p:sldId id="265" r:id="rId14"/>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872" autoAdjust="0"/>
  </p:normalViewPr>
  <p:slideViewPr>
    <p:cSldViewPr snapToGrid="0">
      <p:cViewPr varScale="1">
        <p:scale>
          <a:sx n="89" d="100"/>
          <a:sy n="89" d="100"/>
        </p:scale>
        <p:origin x="1434" y="9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00" d="100"/>
          <a:sy n="100" d="100"/>
        </p:scale>
        <p:origin x="3504" y="-4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9750B8AD-9093-47D8-837E-38FD09709161}" type="datetimeFigureOut">
              <a:rPr lang="en-US" smtClean="0"/>
              <a:t>10/16/2023</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564AF22-696B-42DC-85F7-0167EC864462}" type="slidenum">
              <a:rPr lang="en-US" smtClean="0"/>
              <a:t>‹#›</a:t>
            </a:fld>
            <a:endParaRPr lang="en-US"/>
          </a:p>
        </p:txBody>
      </p:sp>
    </p:spTree>
    <p:extLst>
      <p:ext uri="{BB962C8B-B14F-4D97-AF65-F5344CB8AC3E}">
        <p14:creationId xmlns:p14="http://schemas.microsoft.com/office/powerpoint/2010/main" val="36793680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564AF22-696B-42DC-85F7-0167EC864462}" type="slidenum">
              <a:rPr lang="en-US" smtClean="0"/>
              <a:t>1</a:t>
            </a:fld>
            <a:endParaRPr lang="en-US"/>
          </a:p>
        </p:txBody>
      </p:sp>
    </p:spTree>
    <p:extLst>
      <p:ext uri="{BB962C8B-B14F-4D97-AF65-F5344CB8AC3E}">
        <p14:creationId xmlns:p14="http://schemas.microsoft.com/office/powerpoint/2010/main" val="2839386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Licensed Home Care Services</a:t>
            </a:r>
          </a:p>
          <a:p>
            <a:r>
              <a:rPr lang="en-US" dirty="0"/>
              <a:t>Consumer Directed Personal Assistance Service</a:t>
            </a:r>
          </a:p>
          <a:p>
            <a:r>
              <a:rPr lang="en-US" dirty="0"/>
              <a:t>ESHHI program x 2</a:t>
            </a:r>
          </a:p>
          <a:p>
            <a:r>
              <a:rPr lang="en-US" dirty="0"/>
              <a:t>Beeches in Utica – senior housing and community development project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Certified Home Health Agency</a:t>
            </a:r>
          </a:p>
          <a:p>
            <a:r>
              <a:rPr lang="en-US" dirty="0"/>
              <a:t>Hospital @ Home, MACU program</a:t>
            </a:r>
          </a:p>
          <a:p>
            <a:r>
              <a:rPr lang="en-US" dirty="0"/>
              <a:t>Community Primary Care Clinic</a:t>
            </a:r>
          </a:p>
          <a:p>
            <a:r>
              <a:rPr lang="en-US" dirty="0"/>
              <a:t>Insurance - MLTC</a:t>
            </a:r>
          </a:p>
        </p:txBody>
      </p:sp>
      <p:sp>
        <p:nvSpPr>
          <p:cNvPr id="4" name="Slide Number Placeholder 3"/>
          <p:cNvSpPr>
            <a:spLocks noGrp="1"/>
          </p:cNvSpPr>
          <p:nvPr>
            <p:ph type="sldNum" sz="quarter" idx="5"/>
          </p:nvPr>
        </p:nvSpPr>
        <p:spPr/>
        <p:txBody>
          <a:bodyPr/>
          <a:lstStyle/>
          <a:p>
            <a:fld id="{4564AF22-696B-42DC-85F7-0167EC864462}" type="slidenum">
              <a:rPr lang="en-US" smtClean="0"/>
              <a:t>2</a:t>
            </a:fld>
            <a:endParaRPr lang="en-US"/>
          </a:p>
        </p:txBody>
      </p:sp>
    </p:spTree>
    <p:extLst>
      <p:ext uri="{BB962C8B-B14F-4D97-AF65-F5344CB8AC3E}">
        <p14:creationId xmlns:p14="http://schemas.microsoft.com/office/powerpoint/2010/main" val="1800325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remember sitting in a room by myself for two days going over books of policies and procedures. I mostly glanced at pages trying to pick up the main points just so I could get through the book faster. To me it didn’t matter what I obtained because there was no one in the room to ask questions so I felt if they don’t care, it must not be that important. </a:t>
            </a:r>
          </a:p>
          <a:p>
            <a:r>
              <a:rPr lang="en-US" dirty="0"/>
              <a:t>As far as safety communication there was none – no safety newsletters, safety updates (OSHA), once in a while you may see something in a email but very rarely. </a:t>
            </a:r>
          </a:p>
          <a:p>
            <a:r>
              <a:rPr lang="en-US" dirty="0"/>
              <a:t>Safety training – PPE, Pet, Aggressive behavior, Bloodborne </a:t>
            </a:r>
            <a:r>
              <a:rPr lang="en-US" dirty="0" err="1"/>
              <a:t>Pathagens</a:t>
            </a:r>
            <a:r>
              <a:rPr lang="en-US" dirty="0"/>
              <a:t>, walking surfaces, ergonomics.. </a:t>
            </a:r>
            <a:r>
              <a:rPr lang="en-US" dirty="0" err="1"/>
              <a:t>Ect</a:t>
            </a:r>
            <a:endParaRPr lang="en-US" dirty="0"/>
          </a:p>
          <a:p>
            <a:endParaRPr lang="en-US" dirty="0"/>
          </a:p>
        </p:txBody>
      </p:sp>
      <p:sp>
        <p:nvSpPr>
          <p:cNvPr id="4" name="Slide Number Placeholder 3"/>
          <p:cNvSpPr>
            <a:spLocks noGrp="1"/>
          </p:cNvSpPr>
          <p:nvPr>
            <p:ph type="sldNum" sz="quarter" idx="5"/>
          </p:nvPr>
        </p:nvSpPr>
        <p:spPr/>
        <p:txBody>
          <a:bodyPr/>
          <a:lstStyle/>
          <a:p>
            <a:fld id="{4564AF22-696B-42DC-85F7-0167EC864462}" type="slidenum">
              <a:rPr lang="en-US" smtClean="0"/>
              <a:t>3</a:t>
            </a:fld>
            <a:endParaRPr lang="en-US"/>
          </a:p>
        </p:txBody>
      </p:sp>
    </p:spTree>
    <p:extLst>
      <p:ext uri="{BB962C8B-B14F-4D97-AF65-F5344CB8AC3E}">
        <p14:creationId xmlns:p14="http://schemas.microsoft.com/office/powerpoint/2010/main" val="1225133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 the first day of orientation, you automatically get the sense of a great relationship between the employer and employee. </a:t>
            </a:r>
          </a:p>
          <a:p>
            <a:r>
              <a:rPr lang="en-US" dirty="0"/>
              <a:t>Relias is our computer-based training that includes all of our safety policies and training of bloodborne </a:t>
            </a:r>
            <a:r>
              <a:rPr lang="en-US" dirty="0" err="1"/>
              <a:t>pathagens</a:t>
            </a:r>
            <a:r>
              <a:rPr lang="en-US" dirty="0"/>
              <a:t>, ergonomics, workplace violence, fire escape plans for all locations, reporting injuries/incidents/safety concerns, and hazard communication</a:t>
            </a:r>
          </a:p>
          <a:p>
            <a:r>
              <a:rPr lang="en-US" dirty="0"/>
              <a:t>Safety Culture is huge now. Employees know who I am and what I do. They no that I am not a safety police and that I care about their safety at work and home. </a:t>
            </a:r>
          </a:p>
        </p:txBody>
      </p:sp>
      <p:sp>
        <p:nvSpPr>
          <p:cNvPr id="4" name="Slide Number Placeholder 3"/>
          <p:cNvSpPr>
            <a:spLocks noGrp="1"/>
          </p:cNvSpPr>
          <p:nvPr>
            <p:ph type="sldNum" sz="quarter" idx="5"/>
          </p:nvPr>
        </p:nvSpPr>
        <p:spPr/>
        <p:txBody>
          <a:bodyPr/>
          <a:lstStyle/>
          <a:p>
            <a:fld id="{4564AF22-696B-42DC-85F7-0167EC864462}" type="slidenum">
              <a:rPr lang="en-US" smtClean="0"/>
              <a:t>4</a:t>
            </a:fld>
            <a:endParaRPr lang="en-US"/>
          </a:p>
        </p:txBody>
      </p:sp>
    </p:spTree>
    <p:extLst>
      <p:ext uri="{BB962C8B-B14F-4D97-AF65-F5344CB8AC3E}">
        <p14:creationId xmlns:p14="http://schemas.microsoft.com/office/powerpoint/2010/main" val="314066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4564AF22-696B-42DC-85F7-0167EC864462}" type="slidenum">
              <a:rPr lang="en-US" smtClean="0"/>
              <a:t>6</a:t>
            </a:fld>
            <a:endParaRPr lang="en-US"/>
          </a:p>
        </p:txBody>
      </p:sp>
    </p:spTree>
    <p:extLst>
      <p:ext uri="{BB962C8B-B14F-4D97-AF65-F5344CB8AC3E}">
        <p14:creationId xmlns:p14="http://schemas.microsoft.com/office/powerpoint/2010/main" val="3896837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AF20D9C-1316-42A2-89D9-37E0DE6B8FC3}"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77FF5-37BD-4AEC-ACBA-338AE2E680FE}" type="slidenum">
              <a:rPr lang="en-US" smtClean="0"/>
              <a:t>‹#›</a:t>
            </a:fld>
            <a:endParaRPr lang="en-US"/>
          </a:p>
        </p:txBody>
      </p:sp>
    </p:spTree>
    <p:extLst>
      <p:ext uri="{BB962C8B-B14F-4D97-AF65-F5344CB8AC3E}">
        <p14:creationId xmlns:p14="http://schemas.microsoft.com/office/powerpoint/2010/main" val="429253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F20D9C-1316-42A2-89D9-37E0DE6B8FC3}"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77FF5-37BD-4AEC-ACBA-338AE2E680FE}" type="slidenum">
              <a:rPr lang="en-US" smtClean="0"/>
              <a:t>‹#›</a:t>
            </a:fld>
            <a:endParaRPr lang="en-US"/>
          </a:p>
        </p:txBody>
      </p:sp>
    </p:spTree>
    <p:extLst>
      <p:ext uri="{BB962C8B-B14F-4D97-AF65-F5344CB8AC3E}">
        <p14:creationId xmlns:p14="http://schemas.microsoft.com/office/powerpoint/2010/main" val="46601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F20D9C-1316-42A2-89D9-37E0DE6B8FC3}"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77FF5-37BD-4AEC-ACBA-338AE2E680F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19997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F20D9C-1316-42A2-89D9-37E0DE6B8FC3}"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77FF5-37BD-4AEC-ACBA-338AE2E680FE}" type="slidenum">
              <a:rPr lang="en-US" smtClean="0"/>
              <a:t>‹#›</a:t>
            </a:fld>
            <a:endParaRPr lang="en-US"/>
          </a:p>
        </p:txBody>
      </p:sp>
    </p:spTree>
    <p:extLst>
      <p:ext uri="{BB962C8B-B14F-4D97-AF65-F5344CB8AC3E}">
        <p14:creationId xmlns:p14="http://schemas.microsoft.com/office/powerpoint/2010/main" val="17036249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F20D9C-1316-42A2-89D9-37E0DE6B8FC3}"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77FF5-37BD-4AEC-ACBA-338AE2E680F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62454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F20D9C-1316-42A2-89D9-37E0DE6B8FC3}"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77FF5-37BD-4AEC-ACBA-338AE2E680FE}" type="slidenum">
              <a:rPr lang="en-US" smtClean="0"/>
              <a:t>‹#›</a:t>
            </a:fld>
            <a:endParaRPr lang="en-US"/>
          </a:p>
        </p:txBody>
      </p:sp>
    </p:spTree>
    <p:extLst>
      <p:ext uri="{BB962C8B-B14F-4D97-AF65-F5344CB8AC3E}">
        <p14:creationId xmlns:p14="http://schemas.microsoft.com/office/powerpoint/2010/main" val="680512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F20D9C-1316-42A2-89D9-37E0DE6B8FC3}"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77FF5-37BD-4AEC-ACBA-338AE2E680FE}" type="slidenum">
              <a:rPr lang="en-US" smtClean="0"/>
              <a:t>‹#›</a:t>
            </a:fld>
            <a:endParaRPr lang="en-US"/>
          </a:p>
        </p:txBody>
      </p:sp>
    </p:spTree>
    <p:extLst>
      <p:ext uri="{BB962C8B-B14F-4D97-AF65-F5344CB8AC3E}">
        <p14:creationId xmlns:p14="http://schemas.microsoft.com/office/powerpoint/2010/main" val="1864040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F20D9C-1316-42A2-89D9-37E0DE6B8FC3}"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77FF5-37BD-4AEC-ACBA-338AE2E680FE}" type="slidenum">
              <a:rPr lang="en-US" smtClean="0"/>
              <a:t>‹#›</a:t>
            </a:fld>
            <a:endParaRPr lang="en-US"/>
          </a:p>
        </p:txBody>
      </p:sp>
    </p:spTree>
    <p:extLst>
      <p:ext uri="{BB962C8B-B14F-4D97-AF65-F5344CB8AC3E}">
        <p14:creationId xmlns:p14="http://schemas.microsoft.com/office/powerpoint/2010/main" val="410362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F20D9C-1316-42A2-89D9-37E0DE6B8FC3}"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77FF5-37BD-4AEC-ACBA-338AE2E680FE}" type="slidenum">
              <a:rPr lang="en-US" smtClean="0"/>
              <a:t>‹#›</a:t>
            </a:fld>
            <a:endParaRPr lang="en-US"/>
          </a:p>
        </p:txBody>
      </p:sp>
    </p:spTree>
    <p:extLst>
      <p:ext uri="{BB962C8B-B14F-4D97-AF65-F5344CB8AC3E}">
        <p14:creationId xmlns:p14="http://schemas.microsoft.com/office/powerpoint/2010/main" val="160021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F20D9C-1316-42A2-89D9-37E0DE6B8FC3}" type="datetimeFigureOut">
              <a:rPr lang="en-US" smtClean="0"/>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D77FF5-37BD-4AEC-ACBA-338AE2E680FE}" type="slidenum">
              <a:rPr lang="en-US" smtClean="0"/>
              <a:t>‹#›</a:t>
            </a:fld>
            <a:endParaRPr lang="en-US"/>
          </a:p>
        </p:txBody>
      </p:sp>
    </p:spTree>
    <p:extLst>
      <p:ext uri="{BB962C8B-B14F-4D97-AF65-F5344CB8AC3E}">
        <p14:creationId xmlns:p14="http://schemas.microsoft.com/office/powerpoint/2010/main" val="2627649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AF20D9C-1316-42A2-89D9-37E0DE6B8FC3}"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D77FF5-37BD-4AEC-ACBA-338AE2E680FE}" type="slidenum">
              <a:rPr lang="en-US" smtClean="0"/>
              <a:t>‹#›</a:t>
            </a:fld>
            <a:endParaRPr lang="en-US"/>
          </a:p>
        </p:txBody>
      </p:sp>
    </p:spTree>
    <p:extLst>
      <p:ext uri="{BB962C8B-B14F-4D97-AF65-F5344CB8AC3E}">
        <p14:creationId xmlns:p14="http://schemas.microsoft.com/office/powerpoint/2010/main" val="162908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AF20D9C-1316-42A2-89D9-37E0DE6B8FC3}" type="datetimeFigureOut">
              <a:rPr lang="en-US" smtClean="0"/>
              <a:t>10/16/2023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D77FF5-37BD-4AEC-ACBA-338AE2E680FE}" type="slidenum">
              <a:rPr lang="en-US" smtClean="0"/>
              <a:t>‹#›</a:t>
            </a:fld>
            <a:endParaRPr lang="en-US"/>
          </a:p>
        </p:txBody>
      </p:sp>
    </p:spTree>
    <p:extLst>
      <p:ext uri="{BB962C8B-B14F-4D97-AF65-F5344CB8AC3E}">
        <p14:creationId xmlns:p14="http://schemas.microsoft.com/office/powerpoint/2010/main" val="1956383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F20D9C-1316-42A2-89D9-37E0DE6B8FC3}" type="datetimeFigureOut">
              <a:rPr lang="en-US" smtClean="0"/>
              <a:t>10/16/2023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D77FF5-37BD-4AEC-ACBA-338AE2E680FE}" type="slidenum">
              <a:rPr lang="en-US" smtClean="0"/>
              <a:t>‹#›</a:t>
            </a:fld>
            <a:endParaRPr lang="en-US"/>
          </a:p>
        </p:txBody>
      </p:sp>
    </p:spTree>
    <p:extLst>
      <p:ext uri="{BB962C8B-B14F-4D97-AF65-F5344CB8AC3E}">
        <p14:creationId xmlns:p14="http://schemas.microsoft.com/office/powerpoint/2010/main" val="69211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F20D9C-1316-42A2-89D9-37E0DE6B8FC3}" type="datetimeFigureOut">
              <a:rPr lang="en-US" smtClean="0"/>
              <a:t>10/16/2023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D77FF5-37BD-4AEC-ACBA-338AE2E680FE}" type="slidenum">
              <a:rPr lang="en-US" smtClean="0"/>
              <a:t>‹#›</a:t>
            </a:fld>
            <a:endParaRPr lang="en-US"/>
          </a:p>
        </p:txBody>
      </p:sp>
    </p:spTree>
    <p:extLst>
      <p:ext uri="{BB962C8B-B14F-4D97-AF65-F5344CB8AC3E}">
        <p14:creationId xmlns:p14="http://schemas.microsoft.com/office/powerpoint/2010/main" val="4199801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F20D9C-1316-42A2-89D9-37E0DE6B8FC3}"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D77FF5-37BD-4AEC-ACBA-338AE2E680FE}" type="slidenum">
              <a:rPr lang="en-US" smtClean="0"/>
              <a:t>‹#›</a:t>
            </a:fld>
            <a:endParaRPr lang="en-US"/>
          </a:p>
        </p:txBody>
      </p:sp>
    </p:spTree>
    <p:extLst>
      <p:ext uri="{BB962C8B-B14F-4D97-AF65-F5344CB8AC3E}">
        <p14:creationId xmlns:p14="http://schemas.microsoft.com/office/powerpoint/2010/main" val="4073755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F20D9C-1316-42A2-89D9-37E0DE6B8FC3}" type="datetimeFigureOut">
              <a:rPr lang="en-US" smtClean="0"/>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D77FF5-37BD-4AEC-ACBA-338AE2E680FE}" type="slidenum">
              <a:rPr lang="en-US" smtClean="0"/>
              <a:t>‹#›</a:t>
            </a:fld>
            <a:endParaRPr lang="en-US"/>
          </a:p>
        </p:txBody>
      </p:sp>
    </p:spTree>
    <p:extLst>
      <p:ext uri="{BB962C8B-B14F-4D97-AF65-F5344CB8AC3E}">
        <p14:creationId xmlns:p14="http://schemas.microsoft.com/office/powerpoint/2010/main" val="1855071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AF20D9C-1316-42A2-89D9-37E0DE6B8FC3}" type="datetimeFigureOut">
              <a:rPr lang="en-US" smtClean="0"/>
              <a:t>10/16/2023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D77FF5-37BD-4AEC-ACBA-338AE2E680FE}" type="slidenum">
              <a:rPr lang="en-US" smtClean="0"/>
              <a:t>‹#›</a:t>
            </a:fld>
            <a:endParaRPr lang="en-US"/>
          </a:p>
        </p:txBody>
      </p:sp>
    </p:spTree>
    <p:extLst>
      <p:ext uri="{BB962C8B-B14F-4D97-AF65-F5344CB8AC3E}">
        <p14:creationId xmlns:p14="http://schemas.microsoft.com/office/powerpoint/2010/main" val="6504644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9E685-60BF-6D78-FC2B-6DCED19D6431}"/>
              </a:ext>
            </a:extLst>
          </p:cNvPr>
          <p:cNvSpPr>
            <a:spLocks noGrp="1"/>
          </p:cNvSpPr>
          <p:nvPr>
            <p:ph type="ctrTitle"/>
          </p:nvPr>
        </p:nvSpPr>
        <p:spPr/>
        <p:txBody>
          <a:bodyPr/>
          <a:lstStyle/>
          <a:p>
            <a:pPr algn="ctr"/>
            <a:r>
              <a:rPr lang="en-US" dirty="0"/>
              <a:t>SAFE PATIENT HANDLING</a:t>
            </a:r>
            <a:br>
              <a:rPr lang="en-US" dirty="0"/>
            </a:br>
            <a:r>
              <a:rPr lang="en-US" sz="4800" dirty="0"/>
              <a:t>NASCENTIA HEALTH</a:t>
            </a:r>
            <a:r>
              <a:rPr lang="en-US" dirty="0"/>
              <a:t>	</a:t>
            </a:r>
          </a:p>
        </p:txBody>
      </p:sp>
      <p:sp>
        <p:nvSpPr>
          <p:cNvPr id="3" name="Subtitle 2">
            <a:extLst>
              <a:ext uri="{FF2B5EF4-FFF2-40B4-BE49-F238E27FC236}">
                <a16:creationId xmlns:a16="http://schemas.microsoft.com/office/drawing/2014/main" id="{EE596EA0-7266-AC66-AE41-5F2508CEF517}"/>
              </a:ext>
            </a:extLst>
          </p:cNvPr>
          <p:cNvSpPr>
            <a:spLocks noGrp="1"/>
          </p:cNvSpPr>
          <p:nvPr>
            <p:ph type="subTitle" idx="1"/>
          </p:nvPr>
        </p:nvSpPr>
        <p:spPr>
          <a:xfrm>
            <a:off x="1507067" y="4050833"/>
            <a:ext cx="7766936" cy="2099801"/>
          </a:xfrm>
        </p:spPr>
        <p:txBody>
          <a:bodyPr>
            <a:normAutofit/>
          </a:bodyPr>
          <a:lstStyle/>
          <a:p>
            <a:pPr algn="ctr"/>
            <a:r>
              <a:rPr lang="en-US" dirty="0"/>
              <a:t>October 18, 2023</a:t>
            </a:r>
          </a:p>
          <a:p>
            <a:pPr algn="ctr"/>
            <a:r>
              <a:rPr lang="en-US" dirty="0"/>
              <a:t>Eric Riesterer, Director of Environmental Health &amp; Safety</a:t>
            </a:r>
          </a:p>
          <a:p>
            <a:pPr algn="ctr"/>
            <a:r>
              <a:rPr lang="en-US" dirty="0"/>
              <a:t>Andrea MacDonald RN, Clinical Operations Manager</a:t>
            </a:r>
          </a:p>
          <a:p>
            <a:pPr algn="ctr"/>
            <a:r>
              <a:rPr lang="en-US" dirty="0"/>
              <a:t>Patrick Forget, PT, DPT, Doctor of Physical Therapy</a:t>
            </a:r>
            <a:endParaRPr lang="en-US" dirty="0">
              <a:solidFill>
                <a:srgbClr val="FF0000"/>
              </a:solidFill>
            </a:endParaRPr>
          </a:p>
          <a:p>
            <a:pPr algn="ctr"/>
            <a:endParaRPr lang="en-US" dirty="0"/>
          </a:p>
        </p:txBody>
      </p:sp>
    </p:spTree>
    <p:extLst>
      <p:ext uri="{BB962C8B-B14F-4D97-AF65-F5344CB8AC3E}">
        <p14:creationId xmlns:p14="http://schemas.microsoft.com/office/powerpoint/2010/main" val="2138264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72439-47A0-41CA-1264-EE4652931527}"/>
              </a:ext>
            </a:extLst>
          </p:cNvPr>
          <p:cNvSpPr>
            <a:spLocks noGrp="1"/>
          </p:cNvSpPr>
          <p:nvPr>
            <p:ph type="title"/>
          </p:nvPr>
        </p:nvSpPr>
        <p:spPr>
          <a:xfrm>
            <a:off x="677334" y="609600"/>
            <a:ext cx="8596668" cy="1201093"/>
          </a:xfrm>
        </p:spPr>
        <p:txBody>
          <a:bodyPr>
            <a:normAutofit/>
          </a:bodyPr>
          <a:lstStyle/>
          <a:p>
            <a:r>
              <a:rPr lang="en-US" dirty="0"/>
              <a:t>Injury Prevention – 4 Pillars to Employee Health</a:t>
            </a:r>
          </a:p>
        </p:txBody>
      </p:sp>
      <p:sp>
        <p:nvSpPr>
          <p:cNvPr id="3" name="Content Placeholder 2">
            <a:extLst>
              <a:ext uri="{FF2B5EF4-FFF2-40B4-BE49-F238E27FC236}">
                <a16:creationId xmlns:a16="http://schemas.microsoft.com/office/drawing/2014/main" id="{D11DB2DD-1FD7-6372-CB70-F2B06AE126D3}"/>
              </a:ext>
            </a:extLst>
          </p:cNvPr>
          <p:cNvSpPr>
            <a:spLocks noGrp="1"/>
          </p:cNvSpPr>
          <p:nvPr>
            <p:ph idx="1"/>
          </p:nvPr>
        </p:nvSpPr>
        <p:spPr/>
        <p:txBody>
          <a:bodyPr/>
          <a:lstStyle/>
          <a:p>
            <a:pPr marL="514350" indent="-514350">
              <a:buAutoNum type="arabicParenR"/>
            </a:pPr>
            <a:r>
              <a:rPr lang="en-US" dirty="0"/>
              <a:t>Ensure Employees are Fit for Duty</a:t>
            </a:r>
          </a:p>
          <a:p>
            <a:pPr lvl="1"/>
            <a:r>
              <a:rPr lang="en-US" dirty="0"/>
              <a:t>Physical Abilities Test</a:t>
            </a:r>
          </a:p>
          <a:p>
            <a:pPr lvl="1"/>
            <a:r>
              <a:rPr lang="en-US" dirty="0"/>
              <a:t>Research suggest employee who are not physically fit to do job are more likely to get injured.</a:t>
            </a:r>
          </a:p>
          <a:p>
            <a:pPr marL="514350" indent="-514350">
              <a:buAutoNum type="arabicParenR"/>
            </a:pPr>
            <a:r>
              <a:rPr lang="en-US" dirty="0"/>
              <a:t>Implement Proper Education to Employees</a:t>
            </a:r>
          </a:p>
          <a:p>
            <a:pPr lvl="1"/>
            <a:r>
              <a:rPr lang="en-US" dirty="0"/>
              <a:t>Onboarding and Ongoing</a:t>
            </a:r>
          </a:p>
          <a:p>
            <a:pPr lvl="1"/>
            <a:r>
              <a:rPr lang="en-US" dirty="0"/>
              <a:t>Home safety/fall risk assessments, home health aide training (including safe patient handling), annual skills fair, </a:t>
            </a:r>
            <a:r>
              <a:rPr lang="en-US" dirty="0" err="1"/>
              <a:t>etc</a:t>
            </a:r>
            <a:r>
              <a:rPr lang="en-US" dirty="0"/>
              <a:t>…</a:t>
            </a:r>
          </a:p>
          <a:p>
            <a:pPr lvl="1"/>
            <a:r>
              <a:rPr lang="en-US" dirty="0"/>
              <a:t>Research suggest poorly trained employees are more likely to get injured.</a:t>
            </a:r>
          </a:p>
          <a:p>
            <a:endParaRPr lang="en-US" dirty="0"/>
          </a:p>
        </p:txBody>
      </p:sp>
    </p:spTree>
    <p:extLst>
      <p:ext uri="{BB962C8B-B14F-4D97-AF65-F5344CB8AC3E}">
        <p14:creationId xmlns:p14="http://schemas.microsoft.com/office/powerpoint/2010/main" val="922007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F60CE-6FFF-7C59-6D48-68989524AC52}"/>
              </a:ext>
            </a:extLst>
          </p:cNvPr>
          <p:cNvSpPr>
            <a:spLocks noGrp="1"/>
          </p:cNvSpPr>
          <p:nvPr>
            <p:ph type="title"/>
          </p:nvPr>
        </p:nvSpPr>
        <p:spPr/>
        <p:txBody>
          <a:bodyPr/>
          <a:lstStyle/>
          <a:p>
            <a:r>
              <a:rPr lang="en-US" dirty="0"/>
              <a:t>Injury Prevention - 4 Pillars to Employee Health</a:t>
            </a:r>
          </a:p>
        </p:txBody>
      </p:sp>
      <p:sp>
        <p:nvSpPr>
          <p:cNvPr id="3" name="Content Placeholder 2">
            <a:extLst>
              <a:ext uri="{FF2B5EF4-FFF2-40B4-BE49-F238E27FC236}">
                <a16:creationId xmlns:a16="http://schemas.microsoft.com/office/drawing/2014/main" id="{56165C0C-32BF-0ADD-F846-80591B6BA054}"/>
              </a:ext>
            </a:extLst>
          </p:cNvPr>
          <p:cNvSpPr>
            <a:spLocks noGrp="1"/>
          </p:cNvSpPr>
          <p:nvPr>
            <p:ph idx="1"/>
          </p:nvPr>
        </p:nvSpPr>
        <p:spPr/>
        <p:txBody>
          <a:bodyPr/>
          <a:lstStyle/>
          <a:p>
            <a:pPr marL="514350" indent="-514350">
              <a:buAutoNum type="arabicParenR"/>
            </a:pPr>
            <a:r>
              <a:rPr lang="en-US" dirty="0"/>
              <a:t>Manage Repetition </a:t>
            </a:r>
          </a:p>
          <a:p>
            <a:pPr lvl="1"/>
            <a:r>
              <a:rPr lang="en-US" dirty="0"/>
              <a:t>Work/life balance</a:t>
            </a:r>
          </a:p>
          <a:p>
            <a:pPr lvl="1"/>
            <a:r>
              <a:rPr lang="en-US" dirty="0"/>
              <a:t>Research suggest increases in workload (repetition, intensity, duration) increases risk for injury</a:t>
            </a:r>
          </a:p>
          <a:p>
            <a:pPr marL="514350" indent="-514350">
              <a:buAutoNum type="arabicParenR"/>
            </a:pPr>
            <a:r>
              <a:rPr lang="en-US" dirty="0"/>
              <a:t>Rest and/or Exercises – Counteract the normal Tasks</a:t>
            </a:r>
          </a:p>
          <a:p>
            <a:pPr lvl="1"/>
            <a:r>
              <a:rPr lang="en-US" dirty="0"/>
              <a:t>Mental preparation, physical preparation (stretching/posture), adequate sleep practices, proper diet/hydration.</a:t>
            </a:r>
          </a:p>
          <a:p>
            <a:pPr lvl="1"/>
            <a:r>
              <a:rPr lang="en-US" dirty="0"/>
              <a:t>Specific exercises aimed at maintaining restoring physical and functional imbalances</a:t>
            </a:r>
          </a:p>
          <a:p>
            <a:pPr lvl="1"/>
            <a:r>
              <a:rPr lang="en-US" dirty="0"/>
              <a:t>Research suggest fatigued employees are at a higher risk for injury</a:t>
            </a:r>
          </a:p>
          <a:p>
            <a:endParaRPr lang="en-US" dirty="0"/>
          </a:p>
        </p:txBody>
      </p:sp>
    </p:spTree>
    <p:extLst>
      <p:ext uri="{BB962C8B-B14F-4D97-AF65-F5344CB8AC3E}">
        <p14:creationId xmlns:p14="http://schemas.microsoft.com/office/powerpoint/2010/main" val="14010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A5A2C-4E40-FEF4-65AC-DA1CBAD11CF1}"/>
              </a:ext>
            </a:extLst>
          </p:cNvPr>
          <p:cNvSpPr>
            <a:spLocks noGrp="1"/>
          </p:cNvSpPr>
          <p:nvPr>
            <p:ph type="title"/>
          </p:nvPr>
        </p:nvSpPr>
        <p:spPr/>
        <p:txBody>
          <a:bodyPr/>
          <a:lstStyle/>
          <a:p>
            <a:r>
              <a:rPr lang="en-US" dirty="0"/>
              <a:t>Workplace Culture with Safe Patient Handling Practices</a:t>
            </a:r>
          </a:p>
        </p:txBody>
      </p:sp>
      <p:sp>
        <p:nvSpPr>
          <p:cNvPr id="3" name="Content Placeholder 2">
            <a:extLst>
              <a:ext uri="{FF2B5EF4-FFF2-40B4-BE49-F238E27FC236}">
                <a16:creationId xmlns:a16="http://schemas.microsoft.com/office/drawing/2014/main" id="{188FCB0F-D009-23FD-294D-3044B9619B17}"/>
              </a:ext>
            </a:extLst>
          </p:cNvPr>
          <p:cNvSpPr>
            <a:spLocks noGrp="1"/>
          </p:cNvSpPr>
          <p:nvPr>
            <p:ph idx="1"/>
          </p:nvPr>
        </p:nvSpPr>
        <p:spPr/>
        <p:txBody>
          <a:bodyPr/>
          <a:lstStyle/>
          <a:p>
            <a:r>
              <a:rPr lang="en-US" dirty="0"/>
              <a:t>Relationship Building</a:t>
            </a:r>
          </a:p>
          <a:p>
            <a:pPr lvl="1"/>
            <a:r>
              <a:rPr lang="en-US" dirty="0"/>
              <a:t>Good Rapport between Employees and Supervisors/other team members</a:t>
            </a:r>
          </a:p>
          <a:p>
            <a:pPr lvl="1"/>
            <a:r>
              <a:rPr lang="en-US" dirty="0"/>
              <a:t>Works from the top down (from the executives downward)</a:t>
            </a:r>
          </a:p>
          <a:p>
            <a:r>
              <a:rPr lang="en-US" dirty="0"/>
              <a:t>Open effective communication</a:t>
            </a:r>
          </a:p>
          <a:p>
            <a:pPr lvl="1"/>
            <a:r>
              <a:rPr lang="en-US" dirty="0"/>
              <a:t>Employees must feel comfortable communication their needs/wants/concerns and dreams/hopes/joys</a:t>
            </a:r>
          </a:p>
          <a:p>
            <a:r>
              <a:rPr lang="en-US" dirty="0"/>
              <a:t>Ensuring proper support services are available</a:t>
            </a:r>
          </a:p>
          <a:p>
            <a:pPr lvl="1"/>
            <a:r>
              <a:rPr lang="en-US" dirty="0"/>
              <a:t>Safety net for field clinicians/aides</a:t>
            </a:r>
          </a:p>
          <a:p>
            <a:pPr lvl="1"/>
            <a:r>
              <a:rPr lang="en-US" dirty="0"/>
              <a:t>Known process on how to access </a:t>
            </a:r>
          </a:p>
          <a:p>
            <a:endParaRPr lang="en-US" dirty="0"/>
          </a:p>
        </p:txBody>
      </p:sp>
    </p:spTree>
    <p:extLst>
      <p:ext uri="{BB962C8B-B14F-4D97-AF65-F5344CB8AC3E}">
        <p14:creationId xmlns:p14="http://schemas.microsoft.com/office/powerpoint/2010/main" val="1044482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7A465-F619-AD81-8748-B766C1A7D27F}"/>
              </a:ext>
            </a:extLst>
          </p:cNvPr>
          <p:cNvSpPr>
            <a:spLocks noGrp="1"/>
          </p:cNvSpPr>
          <p:nvPr>
            <p:ph type="title"/>
          </p:nvPr>
        </p:nvSpPr>
        <p:spPr/>
        <p:txBody>
          <a:bodyPr/>
          <a:lstStyle/>
          <a:p>
            <a:pPr algn="ctr"/>
            <a:r>
              <a:rPr lang="en-US" dirty="0"/>
              <a:t>A Face to Safety</a:t>
            </a:r>
            <a:br>
              <a:rPr lang="en-US" dirty="0"/>
            </a:br>
            <a:endParaRPr lang="en-US" dirty="0"/>
          </a:p>
        </p:txBody>
      </p:sp>
      <p:pic>
        <p:nvPicPr>
          <p:cNvPr id="4" name="Content Placeholder 4" descr="Construction worker male with solid fill">
            <a:extLst>
              <a:ext uri="{FF2B5EF4-FFF2-40B4-BE49-F238E27FC236}">
                <a16:creationId xmlns:a16="http://schemas.microsoft.com/office/drawing/2014/main" id="{F52C9D14-57D8-65A1-7364-2106DF654BE7}"/>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35794" y="1430447"/>
            <a:ext cx="5311083" cy="5311083"/>
          </a:xfrm>
        </p:spPr>
      </p:pic>
    </p:spTree>
    <p:extLst>
      <p:ext uri="{BB962C8B-B14F-4D97-AF65-F5344CB8AC3E}">
        <p14:creationId xmlns:p14="http://schemas.microsoft.com/office/powerpoint/2010/main" val="2333483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81D68-2354-601C-3E3D-802C21A22F12}"/>
              </a:ext>
            </a:extLst>
          </p:cNvPr>
          <p:cNvSpPr>
            <a:spLocks noGrp="1"/>
          </p:cNvSpPr>
          <p:nvPr>
            <p:ph type="title"/>
          </p:nvPr>
        </p:nvSpPr>
        <p:spPr/>
        <p:txBody>
          <a:bodyPr/>
          <a:lstStyle/>
          <a:p>
            <a:r>
              <a:rPr lang="en-US" dirty="0"/>
              <a:t>Outline and Objectives</a:t>
            </a:r>
            <a:br>
              <a:rPr lang="en-US" dirty="0"/>
            </a:br>
            <a:endParaRPr lang="en-US" dirty="0"/>
          </a:p>
        </p:txBody>
      </p:sp>
      <p:sp>
        <p:nvSpPr>
          <p:cNvPr id="3" name="Content Placeholder 2">
            <a:extLst>
              <a:ext uri="{FF2B5EF4-FFF2-40B4-BE49-F238E27FC236}">
                <a16:creationId xmlns:a16="http://schemas.microsoft.com/office/drawing/2014/main" id="{A85DE98C-05DB-C49F-C291-95B80E8CF7D8}"/>
              </a:ext>
            </a:extLst>
          </p:cNvPr>
          <p:cNvSpPr>
            <a:spLocks noGrp="1"/>
          </p:cNvSpPr>
          <p:nvPr>
            <p:ph idx="1"/>
          </p:nvPr>
        </p:nvSpPr>
        <p:spPr/>
        <p:txBody>
          <a:bodyPr>
            <a:normAutofit/>
          </a:bodyPr>
          <a:lstStyle/>
          <a:p>
            <a:r>
              <a:rPr lang="en-US" dirty="0"/>
              <a:t>Introduction</a:t>
            </a:r>
          </a:p>
          <a:p>
            <a:r>
              <a:rPr lang="en-US" dirty="0"/>
              <a:t>Recognizing that the development and cultivation of a Workplace Culture of Safety is a process.</a:t>
            </a:r>
          </a:p>
          <a:p>
            <a:r>
              <a:rPr lang="en-US" dirty="0"/>
              <a:t>Appreciate that developing a culture of safety is multi-factorial and should be treated as such. </a:t>
            </a:r>
          </a:p>
          <a:p>
            <a:r>
              <a:rPr lang="en-US" dirty="0"/>
              <a:t>Identify the 4 pillars of Injury Prevention for employees who engage in safe patient and handling skills. </a:t>
            </a:r>
          </a:p>
          <a:p>
            <a:r>
              <a:rPr lang="en-US" dirty="0"/>
              <a:t>Embrace how workplace culture and safe patient and handling practices promote overall safety for patient’s, those who provided care for patients, and the Organization’s that employee caregivers.</a:t>
            </a:r>
          </a:p>
          <a:p>
            <a:endParaRPr lang="en-US" dirty="0"/>
          </a:p>
        </p:txBody>
      </p:sp>
    </p:spTree>
    <p:extLst>
      <p:ext uri="{BB962C8B-B14F-4D97-AF65-F5344CB8AC3E}">
        <p14:creationId xmlns:p14="http://schemas.microsoft.com/office/powerpoint/2010/main" val="2307940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7D6D2-5C1E-AA0E-6179-78EF03A2A849}"/>
              </a:ext>
            </a:extLst>
          </p:cNvPr>
          <p:cNvSpPr>
            <a:spLocks noGrp="1"/>
          </p:cNvSpPr>
          <p:nvPr>
            <p:ph type="title"/>
          </p:nvPr>
        </p:nvSpPr>
        <p:spPr/>
        <p:txBody>
          <a:bodyPr>
            <a:normAutofit fontScale="90000"/>
          </a:bodyPr>
          <a:lstStyle/>
          <a:p>
            <a:pPr algn="ctr"/>
            <a:r>
              <a:rPr lang="en-US" dirty="0"/>
              <a:t>Nascentia Health</a:t>
            </a:r>
            <a:br>
              <a:rPr lang="en-US" dirty="0"/>
            </a:br>
            <a:r>
              <a:rPr lang="en-US" dirty="0"/>
              <a:t>&amp; </a:t>
            </a:r>
            <a:br>
              <a:rPr lang="en-US" dirty="0"/>
            </a:br>
            <a:r>
              <a:rPr lang="en-US" dirty="0"/>
              <a:t>The Safety Program</a:t>
            </a:r>
          </a:p>
        </p:txBody>
      </p:sp>
      <p:sp>
        <p:nvSpPr>
          <p:cNvPr id="3" name="Content Placeholder 2">
            <a:extLst>
              <a:ext uri="{FF2B5EF4-FFF2-40B4-BE49-F238E27FC236}">
                <a16:creationId xmlns:a16="http://schemas.microsoft.com/office/drawing/2014/main" id="{19E1FF5C-572B-31D9-20C0-667803FADD4D}"/>
              </a:ext>
            </a:extLst>
          </p:cNvPr>
          <p:cNvSpPr>
            <a:spLocks noGrp="1"/>
          </p:cNvSpPr>
          <p:nvPr>
            <p:ph idx="1"/>
          </p:nvPr>
        </p:nvSpPr>
        <p:spPr/>
        <p:txBody>
          <a:bodyPr/>
          <a:lstStyle/>
          <a:p>
            <a:r>
              <a:rPr lang="en-US" dirty="0"/>
              <a:t>What Safety was like at VNA, now known as Nascentia Health, when I started in 2013</a:t>
            </a:r>
          </a:p>
          <a:p>
            <a:pPr lvl="1"/>
            <a:r>
              <a:rPr lang="en-US" dirty="0"/>
              <a:t>Orientation was a book of policies, procedures, and manuals to read that may have had some safety in it with a generalized test at the end. </a:t>
            </a:r>
          </a:p>
          <a:p>
            <a:pPr lvl="1"/>
            <a:r>
              <a:rPr lang="en-US" dirty="0"/>
              <a:t>Safety communication was minimal at best. </a:t>
            </a:r>
          </a:p>
          <a:p>
            <a:pPr lvl="1"/>
            <a:r>
              <a:rPr lang="en-US" dirty="0"/>
              <a:t>No safety training.</a:t>
            </a:r>
          </a:p>
          <a:p>
            <a:pPr lvl="1"/>
            <a:r>
              <a:rPr lang="en-US" dirty="0"/>
              <a:t>Safety Culture.. There Was None!</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770497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8E520-7011-49FB-388B-53959BCA6A01}"/>
              </a:ext>
            </a:extLst>
          </p:cNvPr>
          <p:cNvSpPr>
            <a:spLocks noGrp="1"/>
          </p:cNvSpPr>
          <p:nvPr>
            <p:ph type="title"/>
          </p:nvPr>
        </p:nvSpPr>
        <p:spPr/>
        <p:txBody>
          <a:bodyPr>
            <a:normAutofit fontScale="90000"/>
          </a:bodyPr>
          <a:lstStyle/>
          <a:p>
            <a:pPr algn="ctr"/>
            <a:r>
              <a:rPr lang="en-US" dirty="0"/>
              <a:t>Nascentia Health </a:t>
            </a:r>
            <a:br>
              <a:rPr lang="en-US" dirty="0"/>
            </a:br>
            <a:r>
              <a:rPr lang="en-US" dirty="0"/>
              <a:t>&amp;</a:t>
            </a:r>
            <a:br>
              <a:rPr lang="en-US" dirty="0"/>
            </a:br>
            <a:r>
              <a:rPr lang="en-US" dirty="0"/>
              <a:t>The Safety Program </a:t>
            </a:r>
          </a:p>
        </p:txBody>
      </p:sp>
      <p:sp>
        <p:nvSpPr>
          <p:cNvPr id="3" name="Content Placeholder 2">
            <a:extLst>
              <a:ext uri="{FF2B5EF4-FFF2-40B4-BE49-F238E27FC236}">
                <a16:creationId xmlns:a16="http://schemas.microsoft.com/office/drawing/2014/main" id="{774E6291-AA5E-CC84-1136-602034F026A5}"/>
              </a:ext>
            </a:extLst>
          </p:cNvPr>
          <p:cNvSpPr>
            <a:spLocks noGrp="1"/>
          </p:cNvSpPr>
          <p:nvPr>
            <p:ph idx="1"/>
          </p:nvPr>
        </p:nvSpPr>
        <p:spPr>
          <a:xfrm>
            <a:off x="677334" y="2160588"/>
            <a:ext cx="8596668" cy="4611403"/>
          </a:xfrm>
        </p:spPr>
        <p:txBody>
          <a:bodyPr/>
          <a:lstStyle/>
          <a:p>
            <a:r>
              <a:rPr lang="en-US" dirty="0"/>
              <a:t>What safety is like now at Nascentia Health</a:t>
            </a:r>
          </a:p>
          <a:p>
            <a:pPr lvl="1"/>
            <a:r>
              <a:rPr lang="en-US" dirty="0"/>
              <a:t>Orientation </a:t>
            </a:r>
          </a:p>
          <a:p>
            <a:pPr lvl="2"/>
            <a:r>
              <a:rPr lang="en-US" dirty="0"/>
              <a:t>HR conducts the first day with the group going over benefits and documentation, introductions to the Executive Leadership team, compliance, IT cybersecurity, Katana Safety, building tour, handbook &amp; Code of Conduct review, and Relias demo.</a:t>
            </a:r>
          </a:p>
          <a:p>
            <a:pPr lvl="1"/>
            <a:r>
              <a:rPr lang="en-US" dirty="0"/>
              <a:t>Safety Committee</a:t>
            </a:r>
          </a:p>
          <a:p>
            <a:pPr lvl="2"/>
            <a:r>
              <a:rPr lang="en-US" dirty="0"/>
              <a:t>Made up of managers, field staff, and office staff with a one-year term option to stay or leave.  </a:t>
            </a:r>
          </a:p>
          <a:p>
            <a:pPr lvl="2"/>
            <a:r>
              <a:rPr lang="en-US" dirty="0"/>
              <a:t>Meet monthly with an agenda to talk about accidents (break down what happened and possible solutions), building walkthroughs, construction, safety topic (determined by group month prior).</a:t>
            </a:r>
          </a:p>
          <a:p>
            <a:pPr lvl="2"/>
            <a:r>
              <a:rPr lang="en-US" dirty="0"/>
              <a:t>Minutes are then put on our InSite page for everyone to read.</a:t>
            </a:r>
          </a:p>
          <a:p>
            <a:pPr lvl="1"/>
            <a:r>
              <a:rPr lang="en-US" dirty="0"/>
              <a:t>Safety Culture</a:t>
            </a:r>
          </a:p>
          <a:p>
            <a:pPr lvl="2"/>
            <a:r>
              <a:rPr lang="en-US" dirty="0"/>
              <a:t>Accident Investigations done by the Director of Environmental Health &amp; Safety</a:t>
            </a:r>
          </a:p>
          <a:p>
            <a:pPr lvl="2"/>
            <a:r>
              <a:rPr lang="en-US" dirty="0"/>
              <a:t>Katana Safety</a:t>
            </a:r>
          </a:p>
        </p:txBody>
      </p:sp>
    </p:spTree>
    <p:extLst>
      <p:ext uri="{BB962C8B-B14F-4D97-AF65-F5344CB8AC3E}">
        <p14:creationId xmlns:p14="http://schemas.microsoft.com/office/powerpoint/2010/main" val="736458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62262-831D-82B5-AEC3-73B1680678ED}"/>
              </a:ext>
            </a:extLst>
          </p:cNvPr>
          <p:cNvSpPr>
            <a:spLocks noGrp="1"/>
          </p:cNvSpPr>
          <p:nvPr>
            <p:ph type="title"/>
          </p:nvPr>
        </p:nvSpPr>
        <p:spPr/>
        <p:txBody>
          <a:bodyPr>
            <a:normAutofit fontScale="90000"/>
          </a:bodyPr>
          <a:lstStyle/>
          <a:p>
            <a:pPr algn="ctr"/>
            <a:r>
              <a:rPr lang="en-US" dirty="0"/>
              <a:t>Nascentia Health</a:t>
            </a:r>
            <a:br>
              <a:rPr lang="en-US" dirty="0"/>
            </a:br>
            <a:r>
              <a:rPr lang="en-US" dirty="0"/>
              <a:t>&amp;</a:t>
            </a:r>
            <a:br>
              <a:rPr lang="en-US" dirty="0"/>
            </a:br>
            <a:r>
              <a:rPr lang="en-US" dirty="0"/>
              <a:t>The Safety Program</a:t>
            </a:r>
          </a:p>
        </p:txBody>
      </p:sp>
      <p:sp>
        <p:nvSpPr>
          <p:cNvPr id="3" name="Content Placeholder 2">
            <a:extLst>
              <a:ext uri="{FF2B5EF4-FFF2-40B4-BE49-F238E27FC236}">
                <a16:creationId xmlns:a16="http://schemas.microsoft.com/office/drawing/2014/main" id="{6B9FB4EF-EFE2-5760-765A-F519DF9AAC73}"/>
              </a:ext>
            </a:extLst>
          </p:cNvPr>
          <p:cNvSpPr>
            <a:spLocks noGrp="1"/>
          </p:cNvSpPr>
          <p:nvPr>
            <p:ph idx="1"/>
          </p:nvPr>
        </p:nvSpPr>
        <p:spPr/>
        <p:txBody>
          <a:bodyPr/>
          <a:lstStyle/>
          <a:p>
            <a:r>
              <a:rPr lang="en-US" dirty="0"/>
              <a:t>What Safety at Nascentia Health will look like in the future</a:t>
            </a:r>
          </a:p>
          <a:p>
            <a:pPr lvl="1"/>
            <a:r>
              <a:rPr lang="en-US" dirty="0"/>
              <a:t>More robust platform for safety concerns to compliment the safety committee</a:t>
            </a:r>
          </a:p>
          <a:p>
            <a:pPr lvl="1"/>
            <a:r>
              <a:rPr lang="en-US" dirty="0"/>
              <a:t>A safety vision statement to go with the CEO’s corporation vision statement. </a:t>
            </a:r>
          </a:p>
          <a:p>
            <a:pPr lvl="1"/>
            <a:r>
              <a:rPr lang="en-US" dirty="0"/>
              <a:t>A stronger safety culture in the field (homecare) </a:t>
            </a:r>
          </a:p>
          <a:p>
            <a:pPr lvl="1"/>
            <a:r>
              <a:rPr lang="en-US" dirty="0"/>
              <a:t>Up-to-date safety technology and training!</a:t>
            </a:r>
          </a:p>
        </p:txBody>
      </p:sp>
    </p:spTree>
    <p:extLst>
      <p:ext uri="{BB962C8B-B14F-4D97-AF65-F5344CB8AC3E}">
        <p14:creationId xmlns:p14="http://schemas.microsoft.com/office/powerpoint/2010/main" val="331782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C2035-72B2-6FE1-EE90-5091165DB38F}"/>
              </a:ext>
            </a:extLst>
          </p:cNvPr>
          <p:cNvSpPr>
            <a:spLocks noGrp="1"/>
          </p:cNvSpPr>
          <p:nvPr>
            <p:ph type="title"/>
          </p:nvPr>
        </p:nvSpPr>
        <p:spPr/>
        <p:txBody>
          <a:bodyPr/>
          <a:lstStyle/>
          <a:p>
            <a:pPr algn="ctr"/>
            <a:r>
              <a:rPr lang="en-US" dirty="0"/>
              <a:t>SAFE PATIENT HANDLING INITIATIVE</a:t>
            </a:r>
          </a:p>
        </p:txBody>
      </p:sp>
      <p:sp>
        <p:nvSpPr>
          <p:cNvPr id="3" name="Content Placeholder 2">
            <a:extLst>
              <a:ext uri="{FF2B5EF4-FFF2-40B4-BE49-F238E27FC236}">
                <a16:creationId xmlns:a16="http://schemas.microsoft.com/office/drawing/2014/main" id="{43A29218-7333-F212-8F73-DAACEE4B5F32}"/>
              </a:ext>
            </a:extLst>
          </p:cNvPr>
          <p:cNvSpPr>
            <a:spLocks noGrp="1"/>
          </p:cNvSpPr>
          <p:nvPr>
            <p:ph idx="1"/>
          </p:nvPr>
        </p:nvSpPr>
        <p:spPr>
          <a:xfrm>
            <a:off x="677334" y="1397479"/>
            <a:ext cx="8596668" cy="4977442"/>
          </a:xfrm>
        </p:spPr>
        <p:txBody>
          <a:bodyPr>
            <a:normAutofit lnSpcReduction="10000"/>
          </a:bodyPr>
          <a:lstStyle/>
          <a:p>
            <a:r>
              <a:rPr lang="en-US" dirty="0"/>
              <a:t>We share a common bond with everyone here today – the theme of safe patient handling. </a:t>
            </a:r>
          </a:p>
          <a:p>
            <a:r>
              <a:rPr lang="en-US" dirty="0"/>
              <a:t>New initiative started in July </a:t>
            </a:r>
          </a:p>
          <a:p>
            <a:pPr lvl="1"/>
            <a:r>
              <a:rPr lang="en-US" dirty="0"/>
              <a:t>To assess who &amp; how many patients present with risks </a:t>
            </a:r>
          </a:p>
          <a:p>
            <a:pPr lvl="1"/>
            <a:r>
              <a:rPr lang="en-US" dirty="0"/>
              <a:t>To determine what aides are at risk of injury</a:t>
            </a:r>
          </a:p>
          <a:p>
            <a:pPr lvl="1"/>
            <a:r>
              <a:rPr lang="en-US" dirty="0"/>
              <a:t>We started this initiative in July by case conferencing with the Case Managers of our Certified and Licensed Home Care Agencies</a:t>
            </a:r>
          </a:p>
          <a:p>
            <a:r>
              <a:rPr lang="en-US" dirty="0"/>
              <a:t>Initially, we determined 20% of patients receiving aide service could possibly put a caregiver or aides at risk of injury due to their home environment, their functional ability, weight, type of transfer or ambulation as well as their cooperation &amp; compliance with using equipment such as slide boards, walkers or mechanical lifts.</a:t>
            </a:r>
          </a:p>
          <a:p>
            <a:r>
              <a:rPr lang="en-US" dirty="0"/>
              <a:t>In addition, we identified 40% of our aides could be at risk due to their age, prior injuries or limitations, their ability to carry out the care plan duties</a:t>
            </a:r>
          </a:p>
          <a:p>
            <a:pPr lvl="1" indent="-342900">
              <a:spcBef>
                <a:spcPts val="0"/>
              </a:spcBef>
              <a:buFont typeface="Arial" panose="020B0604020202020204" pitchFamily="34" charset="0"/>
              <a:buChar char="•"/>
              <a:tabLst>
                <a:tab pos="457200" algn="l"/>
              </a:tabLst>
            </a:pPr>
            <a:r>
              <a:rPr lang="en-US" kern="1200" dirty="0">
                <a:solidFill>
                  <a:srgbClr val="000000"/>
                </a:solidFill>
                <a:effectLst/>
                <a:latin typeface="+mj-lt"/>
                <a:ea typeface="Times New Roman" panose="02020603050405020304" pitchFamily="18" charset="0"/>
                <a:cs typeface="Times New Roman" panose="02020603050405020304" pitchFamily="18" charset="0"/>
              </a:rPr>
              <a:t>Interesting note:  Our aides range from 19 years of age to 82 years.</a:t>
            </a:r>
            <a:endParaRPr lang="en-US" dirty="0">
              <a:effectLst/>
              <a:latin typeface="+mj-lt"/>
              <a:ea typeface="Times New Roman" panose="02020603050405020304" pitchFamily="18" charset="0"/>
              <a:cs typeface="Times New Roman" panose="02020603050405020304" pitchFamily="18" charset="0"/>
            </a:endParaRPr>
          </a:p>
          <a:p>
            <a:pPr lvl="1" indent="-342900">
              <a:spcBef>
                <a:spcPts val="0"/>
              </a:spcBef>
              <a:buFont typeface="Arial" panose="020B0604020202020204" pitchFamily="34" charset="0"/>
              <a:buChar char="•"/>
              <a:tabLst>
                <a:tab pos="457200" algn="l"/>
              </a:tabLst>
            </a:pPr>
            <a:r>
              <a:rPr lang="en-US" kern="1200" dirty="0">
                <a:solidFill>
                  <a:srgbClr val="000000"/>
                </a:solidFill>
                <a:effectLst/>
                <a:latin typeface="+mj-lt"/>
                <a:ea typeface="Times New Roman" panose="02020603050405020304" pitchFamily="18" charset="0"/>
                <a:cs typeface="Times New Roman" panose="02020603050405020304" pitchFamily="18" charset="0"/>
              </a:rPr>
              <a:t>With 58% of aides being over years of age of 50</a:t>
            </a:r>
            <a:endParaRPr lang="en-US" dirty="0">
              <a:effectLst/>
              <a:latin typeface="+mj-lt"/>
              <a:ea typeface="Times New Roman" panose="02020603050405020304" pitchFamily="18"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1080868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B9B69-541E-7CE8-1C0F-69FA230B746D}"/>
              </a:ext>
            </a:extLst>
          </p:cNvPr>
          <p:cNvSpPr>
            <a:spLocks noGrp="1"/>
          </p:cNvSpPr>
          <p:nvPr>
            <p:ph type="title"/>
          </p:nvPr>
        </p:nvSpPr>
        <p:spPr/>
        <p:txBody>
          <a:bodyPr/>
          <a:lstStyle/>
          <a:p>
            <a:pPr algn="ctr"/>
            <a:r>
              <a:rPr lang="en-US" dirty="0"/>
              <a:t>NURSING ASSESSMENT &amp; ENVIRONMENTAL  EVALUATIONS</a:t>
            </a:r>
          </a:p>
        </p:txBody>
      </p:sp>
      <p:sp>
        <p:nvSpPr>
          <p:cNvPr id="3" name="Content Placeholder 2">
            <a:extLst>
              <a:ext uri="{FF2B5EF4-FFF2-40B4-BE49-F238E27FC236}">
                <a16:creationId xmlns:a16="http://schemas.microsoft.com/office/drawing/2014/main" id="{3BB7D777-DBFA-DDC4-184A-B6841E984C56}"/>
              </a:ext>
            </a:extLst>
          </p:cNvPr>
          <p:cNvSpPr>
            <a:spLocks noGrp="1"/>
          </p:cNvSpPr>
          <p:nvPr>
            <p:ph idx="1"/>
          </p:nvPr>
        </p:nvSpPr>
        <p:spPr/>
        <p:txBody>
          <a:bodyPr>
            <a:normAutofit/>
          </a:bodyPr>
          <a:lstStyle/>
          <a:p>
            <a:r>
              <a:rPr lang="en-US" dirty="0"/>
              <a:t>Our Nurses complete a head to toe physical &amp; functional assessment, evaluating a person’s ability to move about in bed, position themselves, transfer in &amp; out of bed and chair with or without devices (slide board or mechanical lifts) and observe their ambulation using any adaptive equipment or devices. </a:t>
            </a:r>
          </a:p>
          <a:p>
            <a:r>
              <a:rPr lang="en-US" dirty="0"/>
              <a:t>The environmental assessment takes into consideration pets &amp; clutter in the home, the type of flooring, steps in &amp; outside the home (laundry in basement), thresholds, handrails, doorways and lighting to maneuver throughout the home.</a:t>
            </a:r>
          </a:p>
          <a:p>
            <a:r>
              <a:rPr lang="en-US" dirty="0"/>
              <a:t>The home evaluation is done while the aide is in the home performing the duties of a care plan.</a:t>
            </a:r>
          </a:p>
        </p:txBody>
      </p:sp>
    </p:spTree>
    <p:extLst>
      <p:ext uri="{BB962C8B-B14F-4D97-AF65-F5344CB8AC3E}">
        <p14:creationId xmlns:p14="http://schemas.microsoft.com/office/powerpoint/2010/main" val="2096492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A86AA-308E-AA18-397A-DC17275648B1}"/>
              </a:ext>
            </a:extLst>
          </p:cNvPr>
          <p:cNvSpPr>
            <a:spLocks noGrp="1"/>
          </p:cNvSpPr>
          <p:nvPr>
            <p:ph type="title"/>
          </p:nvPr>
        </p:nvSpPr>
        <p:spPr/>
        <p:txBody>
          <a:bodyPr/>
          <a:lstStyle/>
          <a:p>
            <a:pPr algn="ctr"/>
            <a:r>
              <a:rPr lang="en-US" dirty="0"/>
              <a:t>RESULTS &amp; RECOMMENDATIONS</a:t>
            </a:r>
          </a:p>
        </p:txBody>
      </p:sp>
      <p:sp>
        <p:nvSpPr>
          <p:cNvPr id="3" name="Content Placeholder 2">
            <a:extLst>
              <a:ext uri="{FF2B5EF4-FFF2-40B4-BE49-F238E27FC236}">
                <a16:creationId xmlns:a16="http://schemas.microsoft.com/office/drawing/2014/main" id="{E4C25936-ADC2-910A-9B81-FCF577BCF532}"/>
              </a:ext>
            </a:extLst>
          </p:cNvPr>
          <p:cNvSpPr>
            <a:spLocks noGrp="1"/>
          </p:cNvSpPr>
          <p:nvPr>
            <p:ph idx="1"/>
          </p:nvPr>
        </p:nvSpPr>
        <p:spPr/>
        <p:txBody>
          <a:bodyPr>
            <a:normAutofit fontScale="92500" lnSpcReduction="20000"/>
          </a:bodyPr>
          <a:lstStyle/>
          <a:p>
            <a:r>
              <a:rPr lang="en-US" dirty="0"/>
              <a:t>We developed a checklist to use which identifies environmental hazards and any Caregiver issues.</a:t>
            </a:r>
          </a:p>
          <a:p>
            <a:r>
              <a:rPr lang="en-US" dirty="0"/>
              <a:t>During a 2-week pilot in July, Nurses evaluated 40% of targeted patients and aides.</a:t>
            </a:r>
          </a:p>
          <a:p>
            <a:r>
              <a:rPr lang="en-US" dirty="0"/>
              <a:t>What we found was:</a:t>
            </a:r>
          </a:p>
          <a:p>
            <a:pPr lvl="1"/>
            <a:r>
              <a:rPr lang="en-US" dirty="0"/>
              <a:t>A patient was using the wrong size </a:t>
            </a:r>
            <a:r>
              <a:rPr lang="en-US" dirty="0" err="1"/>
              <a:t>hoyer</a:t>
            </a:r>
            <a:r>
              <a:rPr lang="en-US" dirty="0"/>
              <a:t> lift sling and another had a torn sling</a:t>
            </a:r>
          </a:p>
          <a:p>
            <a:pPr lvl="1"/>
            <a:r>
              <a:rPr lang="en-US" dirty="0"/>
              <a:t>A patient needed a tub shower bench seat and another had a wobbly commode</a:t>
            </a:r>
          </a:p>
          <a:p>
            <a:pPr lvl="1"/>
            <a:r>
              <a:rPr lang="en-US" dirty="0"/>
              <a:t>A patient needed to use a mechanical lift and another needed bed risers</a:t>
            </a:r>
          </a:p>
          <a:p>
            <a:pPr lvl="1"/>
            <a:r>
              <a:rPr lang="en-US" dirty="0"/>
              <a:t>A patient needed a wheelchair repair</a:t>
            </a:r>
          </a:p>
          <a:p>
            <a:r>
              <a:rPr lang="en-US" dirty="0"/>
              <a:t>While on the visit, Nurses:</a:t>
            </a:r>
          </a:p>
          <a:p>
            <a:pPr lvl="1"/>
            <a:r>
              <a:rPr lang="en-US" dirty="0"/>
              <a:t>Called Physicians, DME companies and Amazon and ordered new &amp; replacement equipment</a:t>
            </a:r>
          </a:p>
          <a:p>
            <a:pPr lvl="1"/>
            <a:r>
              <a:rPr lang="en-US" dirty="0"/>
              <a:t>Called Physicians to order home care services such as PT &amp; OT for evaluations</a:t>
            </a:r>
          </a:p>
          <a:p>
            <a:pPr lvl="1"/>
            <a:r>
              <a:rPr lang="en-US" dirty="0"/>
              <a:t>Provided education to patients, caregivers and aides on proper use.</a:t>
            </a:r>
          </a:p>
        </p:txBody>
      </p:sp>
    </p:spTree>
    <p:extLst>
      <p:ext uri="{BB962C8B-B14F-4D97-AF65-F5344CB8AC3E}">
        <p14:creationId xmlns:p14="http://schemas.microsoft.com/office/powerpoint/2010/main" val="350067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31EF0-E7B7-7CA4-62FE-7009AD32EF31}"/>
              </a:ext>
            </a:extLst>
          </p:cNvPr>
          <p:cNvSpPr>
            <a:spLocks noGrp="1"/>
          </p:cNvSpPr>
          <p:nvPr>
            <p:ph type="title"/>
          </p:nvPr>
        </p:nvSpPr>
        <p:spPr/>
        <p:txBody>
          <a:bodyPr/>
          <a:lstStyle/>
          <a:p>
            <a:pPr algn="ctr"/>
            <a:r>
              <a:rPr lang="en-US" dirty="0"/>
              <a:t>RESULTS OF THE PILOT PROGRAM</a:t>
            </a:r>
          </a:p>
        </p:txBody>
      </p:sp>
      <p:sp>
        <p:nvSpPr>
          <p:cNvPr id="3" name="Content Placeholder 2">
            <a:extLst>
              <a:ext uri="{FF2B5EF4-FFF2-40B4-BE49-F238E27FC236}">
                <a16:creationId xmlns:a16="http://schemas.microsoft.com/office/drawing/2014/main" id="{DC17AEE8-F0BB-13D9-223E-17D4C2975EB1}"/>
              </a:ext>
            </a:extLst>
          </p:cNvPr>
          <p:cNvSpPr>
            <a:spLocks noGrp="1"/>
          </p:cNvSpPr>
          <p:nvPr>
            <p:ph idx="1"/>
          </p:nvPr>
        </p:nvSpPr>
        <p:spPr/>
        <p:txBody>
          <a:bodyPr>
            <a:normAutofit lnSpcReduction="10000"/>
          </a:bodyPr>
          <a:lstStyle/>
          <a:p>
            <a:r>
              <a:rPr lang="en-US" dirty="0"/>
              <a:t>These combined efforts between patients, families, caregivers, clinicians and aides is crucial to ensure safety of everyone involved. necessary to continue ongoing to identify new or existing patients in need of a safe patient handling assessment.</a:t>
            </a:r>
          </a:p>
          <a:p>
            <a:r>
              <a:rPr lang="en-US" dirty="0"/>
              <a:t>Clinicians &amp; Aides continue to identify patients at risk for falls and put precautions on the aide care plan, along with completing the “Falls &amp; Injury Reduction” form which is left in homes for caregivers and aides to reference.</a:t>
            </a:r>
          </a:p>
          <a:p>
            <a:r>
              <a:rPr lang="en-US" dirty="0"/>
              <a:t>We’ve shared the home evaluation Checklist with Clinicians for their awareness when establishing a plan of care for patients.</a:t>
            </a:r>
          </a:p>
          <a:p>
            <a:r>
              <a:rPr lang="en-US" dirty="0"/>
              <a:t>We provide safety education in training new aides and Eric follows up a month later with an enhanced safety training.  </a:t>
            </a:r>
          </a:p>
          <a:p>
            <a:r>
              <a:rPr lang="en-US" dirty="0"/>
              <a:t>Annually we provide a safety program at our Skills Fair and aides demonstrate transfer &amp; ambulation skills with all types of equipment. </a:t>
            </a:r>
          </a:p>
        </p:txBody>
      </p:sp>
    </p:spTree>
    <p:extLst>
      <p:ext uri="{BB962C8B-B14F-4D97-AF65-F5344CB8AC3E}">
        <p14:creationId xmlns:p14="http://schemas.microsoft.com/office/powerpoint/2010/main" val="39762214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544</TotalTime>
  <Words>1497</Words>
  <Application>Microsoft Office PowerPoint</Application>
  <PresentationFormat>Widescreen</PresentationFormat>
  <Paragraphs>113</Paragraphs>
  <Slides>13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SAFE PATIENT HANDLING NASCENTIA HEALTH </vt:lpstr>
      <vt:lpstr>Outline and Objectives </vt:lpstr>
      <vt:lpstr>Nascentia Health &amp;  The Safety Program</vt:lpstr>
      <vt:lpstr>Nascentia Health  &amp; The Safety Program </vt:lpstr>
      <vt:lpstr>Nascentia Health &amp; The Safety Program</vt:lpstr>
      <vt:lpstr>SAFE PATIENT HANDLING INITIATIVE</vt:lpstr>
      <vt:lpstr>NURSING ASSESSMENT &amp; ENVIRONMENTAL  EVALUATIONS</vt:lpstr>
      <vt:lpstr>RESULTS &amp; RECOMMENDATIONS</vt:lpstr>
      <vt:lpstr>RESULTS OF THE PILOT PROGRAM</vt:lpstr>
      <vt:lpstr>Injury Prevention – 4 Pillars to Employee Health</vt:lpstr>
      <vt:lpstr>Injury Prevention - 4 Pillars to Employee Health</vt:lpstr>
      <vt:lpstr>Workplace Culture with Safe Patient Handling Practices</vt:lpstr>
      <vt:lpstr>A Face to Safety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 PATIENT HANDLING NASCENTIA HOME AIDES </dc:title>
  <dc:creator>Andrea MacDonald</dc:creator>
  <cp:lastModifiedBy>Patrick Forget</cp:lastModifiedBy>
  <cp:revision>10</cp:revision>
  <cp:lastPrinted>2023-09-20T20:38:17Z</cp:lastPrinted>
  <dcterms:created xsi:type="dcterms:W3CDTF">2023-09-18T22:22:23Z</dcterms:created>
  <dcterms:modified xsi:type="dcterms:W3CDTF">2023-10-16T17:50:51Z</dcterms:modified>
</cp:coreProperties>
</file>