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6" r:id="rId5"/>
  </p:sldMasterIdLst>
  <p:notesMasterIdLst>
    <p:notesMasterId r:id="rId32"/>
  </p:notesMasterIdLst>
  <p:handoutMasterIdLst>
    <p:handoutMasterId r:id="rId33"/>
  </p:handoutMasterIdLst>
  <p:sldIdLst>
    <p:sldId id="298" r:id="rId6"/>
    <p:sldId id="329" r:id="rId7"/>
    <p:sldId id="283" r:id="rId8"/>
    <p:sldId id="328" r:id="rId9"/>
    <p:sldId id="432" r:id="rId10"/>
    <p:sldId id="312" r:id="rId11"/>
    <p:sldId id="330" r:id="rId12"/>
    <p:sldId id="368" r:id="rId13"/>
    <p:sldId id="331" r:id="rId14"/>
    <p:sldId id="335" r:id="rId15"/>
    <p:sldId id="324" r:id="rId16"/>
    <p:sldId id="332" r:id="rId17"/>
    <p:sldId id="317" r:id="rId18"/>
    <p:sldId id="334" r:id="rId19"/>
    <p:sldId id="326" r:id="rId20"/>
    <p:sldId id="333" r:id="rId21"/>
    <p:sldId id="318" r:id="rId22"/>
    <p:sldId id="320" r:id="rId23"/>
    <p:sldId id="364" r:id="rId24"/>
    <p:sldId id="366" r:id="rId25"/>
    <p:sldId id="367" r:id="rId26"/>
    <p:sldId id="319" r:id="rId27"/>
    <p:sldId id="325" r:id="rId28"/>
    <p:sldId id="316" r:id="rId29"/>
    <p:sldId id="306" r:id="rId30"/>
    <p:sldId id="31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84652" autoAdjust="0"/>
  </p:normalViewPr>
  <p:slideViewPr>
    <p:cSldViewPr snapToGrid="0">
      <p:cViewPr varScale="1">
        <p:scale>
          <a:sx n="96" d="100"/>
          <a:sy n="96" d="100"/>
        </p:scale>
        <p:origin x="1146" y="84"/>
      </p:cViewPr>
      <p:guideLst>
        <p:guide orient="horz" pos="2160"/>
        <p:guide pos="3840"/>
      </p:guideLst>
    </p:cSldViewPr>
  </p:slideViewPr>
  <p:outlineViewPr>
    <p:cViewPr>
      <p:scale>
        <a:sx n="33" d="100"/>
        <a:sy n="33" d="100"/>
      </p:scale>
      <p:origin x="0" y="-94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Direct Cost</c:v>
                </c:pt>
              </c:strCache>
            </c:strRef>
          </c:tx>
          <c:spPr>
            <a:solidFill>
              <a:schemeClr val="accent1"/>
            </a:solidFill>
            <a:ln>
              <a:noFill/>
            </a:ln>
            <a:effectLst/>
          </c:spPr>
          <c:invertIfNegative val="0"/>
          <c:cat>
            <c:strRef>
              <c:f>Sheet1!$A$2:$A$9</c:f>
              <c:strCache>
                <c:ptCount val="8"/>
                <c:pt idx="0">
                  <c:v>Year 1</c:v>
                </c:pt>
                <c:pt idx="1">
                  <c:v>Year 2</c:v>
                </c:pt>
                <c:pt idx="2">
                  <c:v>Year 3</c:v>
                </c:pt>
                <c:pt idx="3">
                  <c:v>Year 4</c:v>
                </c:pt>
                <c:pt idx="4">
                  <c:v>Year 5</c:v>
                </c:pt>
                <c:pt idx="5">
                  <c:v>Year 6</c:v>
                </c:pt>
                <c:pt idx="6">
                  <c:v>Year 7</c:v>
                </c:pt>
                <c:pt idx="7">
                  <c:v>Year 8</c:v>
                </c:pt>
              </c:strCache>
            </c:strRef>
          </c:cat>
          <c:val>
            <c:numRef>
              <c:f>Sheet1!$B$2:$B$9</c:f>
              <c:numCache>
                <c:formatCode>"$"#,##0</c:formatCode>
                <c:ptCount val="8"/>
                <c:pt idx="0">
                  <c:v>59628</c:v>
                </c:pt>
                <c:pt idx="1">
                  <c:v>142045</c:v>
                </c:pt>
                <c:pt idx="2">
                  <c:v>44781</c:v>
                </c:pt>
                <c:pt idx="3">
                  <c:v>140397</c:v>
                </c:pt>
                <c:pt idx="4">
                  <c:v>498357</c:v>
                </c:pt>
                <c:pt idx="5">
                  <c:v>9814</c:v>
                </c:pt>
                <c:pt idx="6">
                  <c:v>19147</c:v>
                </c:pt>
                <c:pt idx="7">
                  <c:v>21783</c:v>
                </c:pt>
              </c:numCache>
            </c:numRef>
          </c:val>
          <c:extLst>
            <c:ext xmlns:c16="http://schemas.microsoft.com/office/drawing/2014/chart" uri="{C3380CC4-5D6E-409C-BE32-E72D297353CC}">
              <c16:uniqueId val="{00000000-A9DC-420B-982D-5421F7FD25D3}"/>
            </c:ext>
          </c:extLst>
        </c:ser>
        <c:ser>
          <c:idx val="1"/>
          <c:order val="1"/>
          <c:tx>
            <c:strRef>
              <c:f>Sheet1!$C$1</c:f>
              <c:strCache>
                <c:ptCount val="1"/>
                <c:pt idx="0">
                  <c:v>In-Direct Costs</c:v>
                </c:pt>
              </c:strCache>
            </c:strRef>
          </c:tx>
          <c:spPr>
            <a:solidFill>
              <a:schemeClr val="accent4"/>
            </a:solidFill>
            <a:ln>
              <a:noFill/>
            </a:ln>
            <a:effectLst/>
          </c:spPr>
          <c:invertIfNegative val="0"/>
          <c:cat>
            <c:strRef>
              <c:f>Sheet1!$A$2:$A$9</c:f>
              <c:strCache>
                <c:ptCount val="8"/>
                <c:pt idx="0">
                  <c:v>Year 1</c:v>
                </c:pt>
                <c:pt idx="1">
                  <c:v>Year 2</c:v>
                </c:pt>
                <c:pt idx="2">
                  <c:v>Year 3</c:v>
                </c:pt>
                <c:pt idx="3">
                  <c:v>Year 4</c:v>
                </c:pt>
                <c:pt idx="4">
                  <c:v>Year 5</c:v>
                </c:pt>
                <c:pt idx="5">
                  <c:v>Year 6</c:v>
                </c:pt>
                <c:pt idx="6">
                  <c:v>Year 7</c:v>
                </c:pt>
                <c:pt idx="7">
                  <c:v>Year 8</c:v>
                </c:pt>
              </c:strCache>
            </c:strRef>
          </c:cat>
          <c:val>
            <c:numRef>
              <c:f>Sheet1!$C$2:$C$9</c:f>
              <c:numCache>
                <c:formatCode>"$"#,##0</c:formatCode>
                <c:ptCount val="8"/>
                <c:pt idx="0">
                  <c:v>178884</c:v>
                </c:pt>
                <c:pt idx="1">
                  <c:v>426135</c:v>
                </c:pt>
                <c:pt idx="2">
                  <c:v>134343</c:v>
                </c:pt>
                <c:pt idx="3">
                  <c:v>421191</c:v>
                </c:pt>
                <c:pt idx="4">
                  <c:v>1495071</c:v>
                </c:pt>
                <c:pt idx="5">
                  <c:v>29442</c:v>
                </c:pt>
                <c:pt idx="6">
                  <c:v>57441</c:v>
                </c:pt>
                <c:pt idx="7">
                  <c:v>65349</c:v>
                </c:pt>
              </c:numCache>
            </c:numRef>
          </c:val>
          <c:extLst>
            <c:ext xmlns:c16="http://schemas.microsoft.com/office/drawing/2014/chart" uri="{C3380CC4-5D6E-409C-BE32-E72D297353CC}">
              <c16:uniqueId val="{00000001-A9DC-420B-982D-5421F7FD25D3}"/>
            </c:ext>
          </c:extLst>
        </c:ser>
        <c:dLbls>
          <c:showLegendKey val="0"/>
          <c:showVal val="0"/>
          <c:showCatName val="0"/>
          <c:showSerName val="0"/>
          <c:showPercent val="0"/>
          <c:showBubbleSize val="0"/>
        </c:dLbls>
        <c:gapWidth val="219"/>
        <c:overlap val="-27"/>
        <c:axId val="217749504"/>
        <c:axId val="36076288"/>
      </c:barChart>
      <c:catAx>
        <c:axId val="21774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076288"/>
        <c:crosses val="autoZero"/>
        <c:auto val="1"/>
        <c:lblAlgn val="ctr"/>
        <c:lblOffset val="100"/>
        <c:noMultiLvlLbl val="0"/>
      </c:catAx>
      <c:valAx>
        <c:axId val="36076288"/>
        <c:scaling>
          <c:orientation val="minMax"/>
          <c:max val="2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17749504"/>
        <c:crosses val="autoZero"/>
        <c:crossBetween val="between"/>
        <c:majorUnit val="50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Lost Workdays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Sheet1!$A$2:$A$3</c:f>
              <c:strCache>
                <c:ptCount val="2"/>
                <c:pt idx="0">
                  <c:v>Years 1-5</c:v>
                </c:pt>
                <c:pt idx="1">
                  <c:v>Years 6-8</c:v>
                </c:pt>
              </c:strCache>
            </c:strRef>
          </c:cat>
          <c:val>
            <c:numRef>
              <c:f>Sheet1!$B$2:$B$3</c:f>
              <c:numCache>
                <c:formatCode>General</c:formatCode>
                <c:ptCount val="2"/>
                <c:pt idx="0">
                  <c:v>462</c:v>
                </c:pt>
                <c:pt idx="1">
                  <c:v>142</c:v>
                </c:pt>
              </c:numCache>
            </c:numRef>
          </c:val>
          <c:extLst>
            <c:ext xmlns:c16="http://schemas.microsoft.com/office/drawing/2014/chart" uri="{C3380CC4-5D6E-409C-BE32-E72D297353CC}">
              <c16:uniqueId val="{00000000-6B8C-4825-AC2F-FB949A6E778C}"/>
            </c:ext>
          </c:extLst>
        </c:ser>
        <c:ser>
          <c:idx val="1"/>
          <c:order val="1"/>
          <c:tx>
            <c:strRef>
              <c:f>Sheet1!$C$1</c:f>
              <c:strCache>
                <c:ptCount val="1"/>
                <c:pt idx="0">
                  <c:v>Restricted Workdays</c:v>
                </c:pt>
              </c:strCache>
            </c:strRef>
          </c:tx>
          <c:spPr>
            <a:solidFill>
              <a:schemeClr val="accent4"/>
            </a:solidFill>
            <a:ln>
              <a:noFill/>
            </a:ln>
            <a:effectLst>
              <a:outerShdw blurRad="57150" dist="19050" dir="5400000" algn="ctr" rotWithShape="0">
                <a:srgbClr val="000000">
                  <a:alpha val="63000"/>
                </a:srgbClr>
              </a:outerShdw>
            </a:effectLst>
          </c:spPr>
          <c:invertIfNegative val="0"/>
          <c:cat>
            <c:strRef>
              <c:f>Sheet1!$A$2:$A$3</c:f>
              <c:strCache>
                <c:ptCount val="2"/>
                <c:pt idx="0">
                  <c:v>Years 1-5</c:v>
                </c:pt>
                <c:pt idx="1">
                  <c:v>Years 6-8</c:v>
                </c:pt>
              </c:strCache>
            </c:strRef>
          </c:cat>
          <c:val>
            <c:numRef>
              <c:f>Sheet1!$C$2:$C$3</c:f>
              <c:numCache>
                <c:formatCode>General</c:formatCode>
                <c:ptCount val="2"/>
                <c:pt idx="0">
                  <c:v>63</c:v>
                </c:pt>
                <c:pt idx="1">
                  <c:v>43</c:v>
                </c:pt>
              </c:numCache>
            </c:numRef>
          </c:val>
          <c:extLst>
            <c:ext xmlns:c16="http://schemas.microsoft.com/office/drawing/2014/chart" uri="{C3380CC4-5D6E-409C-BE32-E72D297353CC}">
              <c16:uniqueId val="{00000001-6B8C-4825-AC2F-FB949A6E778C}"/>
            </c:ext>
          </c:extLst>
        </c:ser>
        <c:dLbls>
          <c:showLegendKey val="0"/>
          <c:showVal val="0"/>
          <c:showCatName val="0"/>
          <c:showSerName val="0"/>
          <c:showPercent val="0"/>
          <c:showBubbleSize val="0"/>
        </c:dLbls>
        <c:gapWidth val="100"/>
        <c:overlap val="-24"/>
        <c:axId val="216241664"/>
        <c:axId val="216148224"/>
      </c:barChart>
      <c:catAx>
        <c:axId val="216241664"/>
        <c:scaling>
          <c:orientation val="minMax"/>
        </c:scaling>
        <c:delete val="0"/>
        <c:axPos val="b"/>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Calibri" panose="020F0502020204030204" pitchFamily="34" charset="0"/>
                <a:ea typeface="+mn-ea"/>
                <a:cs typeface="+mn-cs"/>
              </a:defRPr>
            </a:pPr>
            <a:endParaRPr lang="en-US"/>
          </a:p>
        </c:txPr>
        <c:crossAx val="216148224"/>
        <c:crosses val="autoZero"/>
        <c:auto val="1"/>
        <c:lblAlgn val="ctr"/>
        <c:lblOffset val="100"/>
        <c:noMultiLvlLbl val="0"/>
      </c:catAx>
      <c:valAx>
        <c:axId val="21614822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lt1">
                    <a:lumMod val="85000"/>
                  </a:schemeClr>
                </a:solidFill>
                <a:latin typeface="Calibri" panose="020F0502020204030204" pitchFamily="34" charset="0"/>
                <a:ea typeface="+mn-ea"/>
                <a:cs typeface="+mn-cs"/>
              </a:defRPr>
            </a:pPr>
            <a:endParaRPr lang="en-US"/>
          </a:p>
        </c:txPr>
        <c:crossAx val="21624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lt1">
                  <a:lumMod val="85000"/>
                </a:schemeClr>
              </a:solidFill>
              <a:latin typeface="Calibri" panose="020F0502020204030204" pitchFamily="34" charset="0"/>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10/13/2023</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10/13/2023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406568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8530193B-564F-4854-8A52-728F3FB19C85}" type="slidenum">
              <a:rPr lang="en-US" noProof="0" smtClean="0"/>
              <a:t>19</a:t>
            </a:fld>
            <a:endParaRPr lang="en-US" noProof="0" dirty="0"/>
          </a:p>
        </p:txBody>
      </p:sp>
    </p:spTree>
    <p:extLst>
      <p:ext uri="{BB962C8B-B14F-4D97-AF65-F5344CB8AC3E}">
        <p14:creationId xmlns:p14="http://schemas.microsoft.com/office/powerpoint/2010/main" val="218687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8530193B-564F-4854-8A52-728F3FB19C85}" type="slidenum">
              <a:rPr lang="en-US" noProof="0" smtClean="0"/>
              <a:t>20</a:t>
            </a:fld>
            <a:endParaRPr lang="en-US" noProof="0" dirty="0"/>
          </a:p>
        </p:txBody>
      </p:sp>
    </p:spTree>
    <p:extLst>
      <p:ext uri="{BB962C8B-B14F-4D97-AF65-F5344CB8AC3E}">
        <p14:creationId xmlns:p14="http://schemas.microsoft.com/office/powerpoint/2010/main" val="258367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10"/>
          </p:nvPr>
        </p:nvSpPr>
        <p:spPr/>
        <p:txBody>
          <a:bodyPr/>
          <a:lstStyle/>
          <a:p>
            <a:fld id="{8530193B-564F-4854-8A52-728F3FB19C85}" type="slidenum">
              <a:rPr lang="en-US" noProof="0" smtClean="0"/>
              <a:t>21</a:t>
            </a:fld>
            <a:endParaRPr lang="en-US" noProof="0" dirty="0"/>
          </a:p>
        </p:txBody>
      </p:sp>
    </p:spTree>
    <p:extLst>
      <p:ext uri="{BB962C8B-B14F-4D97-AF65-F5344CB8AC3E}">
        <p14:creationId xmlns:p14="http://schemas.microsoft.com/office/powerpoint/2010/main" val="24950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Architecture </a:t>
            </a:r>
            <a:r>
              <a:rPr lang="en-US" dirty="0" err="1"/>
              <a:t>Commitees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Craigmile Health Solutions LLC.  </a:t>
            </a:r>
          </a:p>
        </p:txBody>
      </p:sp>
    </p:spTree>
    <p:extLst>
      <p:ext uri="{BB962C8B-B14F-4D97-AF65-F5344CB8AC3E}">
        <p14:creationId xmlns:p14="http://schemas.microsoft.com/office/powerpoint/2010/main" val="52427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406568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119557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Infection Prevention Collects everything</a:t>
            </a:r>
          </a:p>
          <a:p>
            <a:r>
              <a:rPr lang="en-US" dirty="0"/>
              <a:t>Wound collects HAPI’s</a:t>
            </a:r>
          </a:p>
          <a:p>
            <a:endParaRPr lang="en-US"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214031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Injuries (career ending, loss/restricted, direct and indirect costs)- Falls- Wounds- patient Injuries- staff retention (detail, moral, job satisfaction)- length of stay- annual training and competencies- equipment usage (cycles, usage/repurchasing rates)  </a:t>
            </a:r>
          </a:p>
          <a:p>
            <a:endParaRPr lang="en-US"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49736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senior level summary view of the impact of your present SPHM Program</a:t>
            </a:r>
          </a:p>
          <a:p>
            <a:r>
              <a:rPr lang="en-US" dirty="0"/>
              <a:t>What constitutes a career ending injury?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241355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Frequency and Severity </a:t>
            </a:r>
          </a:p>
          <a:p>
            <a:r>
              <a:rPr lang="en-US" dirty="0"/>
              <a:t>Task/Position/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156855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Perception is reality!</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33156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8421"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D778DA-B65E-4770-BA33-2B1A4E11DC7C}"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3770987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884071-830A-439E-B9AE-B0074FD7E722}"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3654892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8FF2C-04CA-4A6A-A4DD-C9C5B76AB8A8}"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97797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D8C2EC-9FE4-4759-A32A-C73AC4491A62}" type="datetime1">
              <a:rPr lang="en-US" smtClean="0"/>
              <a:t>10/13/2023</a:t>
            </a:fld>
            <a:endParaRPr lang="en-US"/>
          </a:p>
        </p:txBody>
      </p:sp>
      <p:sp>
        <p:nvSpPr>
          <p:cNvPr id="6" name="Footer Placeholder 5"/>
          <p:cNvSpPr>
            <a:spLocks noGrp="1"/>
          </p:cNvSpPr>
          <p:nvPr>
            <p:ph type="ftr" sz="quarter" idx="11"/>
          </p:nvPr>
        </p:nvSpPr>
        <p:spPr/>
        <p:txBody>
          <a:bodyPr/>
          <a:lstStyle/>
          <a:p>
            <a:r>
              <a:rPr lang="en-US"/>
              <a:t>Craigmile Health Solutions LLC.                     Safety in Motion</a:t>
            </a:r>
          </a:p>
        </p:txBody>
      </p:sp>
      <p:sp>
        <p:nvSpPr>
          <p:cNvPr id="7" name="Slide Number Placeholder 6"/>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2130600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4E800C-C67F-409A-8A81-E038EDA303E6}" type="datetime1">
              <a:rPr lang="en-US" smtClean="0"/>
              <a:t>10/13/2023</a:t>
            </a:fld>
            <a:endParaRPr lang="en-US"/>
          </a:p>
        </p:txBody>
      </p:sp>
      <p:sp>
        <p:nvSpPr>
          <p:cNvPr id="8" name="Footer Placeholder 7"/>
          <p:cNvSpPr>
            <a:spLocks noGrp="1"/>
          </p:cNvSpPr>
          <p:nvPr>
            <p:ph type="ftr" sz="quarter" idx="11"/>
          </p:nvPr>
        </p:nvSpPr>
        <p:spPr/>
        <p:txBody>
          <a:bodyPr/>
          <a:lstStyle/>
          <a:p>
            <a:r>
              <a:rPr lang="en-US"/>
              <a:t>Craigmile Health Solutions LLC.                     Safety in Motion</a:t>
            </a:r>
          </a:p>
        </p:txBody>
      </p:sp>
      <p:sp>
        <p:nvSpPr>
          <p:cNvPr id="9" name="Slide Number Placeholder 8"/>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982148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AB6C-E4C1-46D9-A60F-3A10CBEF28FA}" type="datetime1">
              <a:rPr lang="en-US" smtClean="0"/>
              <a:t>10/13/2023</a:t>
            </a:fld>
            <a:endParaRPr lang="en-US"/>
          </a:p>
        </p:txBody>
      </p:sp>
      <p:sp>
        <p:nvSpPr>
          <p:cNvPr id="4" name="Footer Placeholder 3"/>
          <p:cNvSpPr>
            <a:spLocks noGrp="1"/>
          </p:cNvSpPr>
          <p:nvPr>
            <p:ph type="ftr" sz="quarter" idx="11"/>
          </p:nvPr>
        </p:nvSpPr>
        <p:spPr/>
        <p:txBody>
          <a:bodyPr/>
          <a:lstStyle/>
          <a:p>
            <a:r>
              <a:rPr lang="en-US"/>
              <a:t>Craigmile Health Solutions LLC.                     Safety in Motion</a:t>
            </a:r>
          </a:p>
        </p:txBody>
      </p:sp>
      <p:sp>
        <p:nvSpPr>
          <p:cNvPr id="5" name="Slide Number Placeholder 4"/>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422433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D0168-52AA-44A5-A06C-B99D66E74D70}" type="datetime1">
              <a:rPr lang="en-US" smtClean="0"/>
              <a:t>10/13/2023</a:t>
            </a:fld>
            <a:endParaRPr lang="en-US"/>
          </a:p>
        </p:txBody>
      </p:sp>
      <p:sp>
        <p:nvSpPr>
          <p:cNvPr id="3" name="Footer Placeholder 2"/>
          <p:cNvSpPr>
            <a:spLocks noGrp="1"/>
          </p:cNvSpPr>
          <p:nvPr>
            <p:ph type="ftr" sz="quarter" idx="11"/>
          </p:nvPr>
        </p:nvSpPr>
        <p:spPr/>
        <p:txBody>
          <a:bodyPr/>
          <a:lstStyle/>
          <a:p>
            <a:r>
              <a:rPr lang="en-US"/>
              <a:t>Craigmile Health Solutions LLC.                     Safety in Motion</a:t>
            </a:r>
          </a:p>
        </p:txBody>
      </p:sp>
      <p:sp>
        <p:nvSpPr>
          <p:cNvPr id="4" name="Slide Number Placeholder 3"/>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4269393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1C2D23-C183-41DC-97EE-759EADE98300}" type="datetime1">
              <a:rPr lang="en-US" smtClean="0"/>
              <a:t>10/13/2023</a:t>
            </a:fld>
            <a:endParaRPr lang="en-US"/>
          </a:p>
        </p:txBody>
      </p:sp>
      <p:sp>
        <p:nvSpPr>
          <p:cNvPr id="6" name="Footer Placeholder 5"/>
          <p:cNvSpPr>
            <a:spLocks noGrp="1"/>
          </p:cNvSpPr>
          <p:nvPr>
            <p:ph type="ftr" sz="quarter" idx="11"/>
          </p:nvPr>
        </p:nvSpPr>
        <p:spPr/>
        <p:txBody>
          <a:bodyPr/>
          <a:lstStyle/>
          <a:p>
            <a:r>
              <a:rPr lang="en-US"/>
              <a:t>Craigmile Health Solutions LLC.                     Safety in Motion</a:t>
            </a:r>
          </a:p>
        </p:txBody>
      </p:sp>
      <p:sp>
        <p:nvSpPr>
          <p:cNvPr id="7" name="Slide Number Placeholder 6"/>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421293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46B3DF-78DD-4286-BFE5-86811461F971}" type="datetime1">
              <a:rPr lang="en-US" smtClean="0"/>
              <a:t>10/13/2023</a:t>
            </a:fld>
            <a:endParaRPr lang="en-US"/>
          </a:p>
        </p:txBody>
      </p:sp>
      <p:sp>
        <p:nvSpPr>
          <p:cNvPr id="6" name="Footer Placeholder 5"/>
          <p:cNvSpPr>
            <a:spLocks noGrp="1"/>
          </p:cNvSpPr>
          <p:nvPr>
            <p:ph type="ftr" sz="quarter" idx="11"/>
          </p:nvPr>
        </p:nvSpPr>
        <p:spPr/>
        <p:txBody>
          <a:bodyPr/>
          <a:lstStyle/>
          <a:p>
            <a:r>
              <a:rPr lang="en-US"/>
              <a:t>Craigmile Health Solutions LLC.                     Safety in Motion</a:t>
            </a:r>
          </a:p>
        </p:txBody>
      </p:sp>
      <p:sp>
        <p:nvSpPr>
          <p:cNvPr id="7" name="Slide Number Placeholder 6"/>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3222289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88E7B1-0576-4597-8DE0-68DF829169E5}"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3513577927"/>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88E7B1-0576-4597-8DE0-68DF829169E5}"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8248012"/>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88E7B1-0576-4597-8DE0-68DF829169E5}"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2239840047"/>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88E7B1-0576-4597-8DE0-68DF829169E5}"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4477433"/>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88E7B1-0576-4597-8DE0-68DF829169E5}"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900727438"/>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5921C4-C30C-405C-84EB-FB75F1EC3239}"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3675768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4296E3-E99B-4DFB-A807-10C1A5952CB6}" type="datetime1">
              <a:rPr lang="en-US" smtClean="0"/>
              <a:t>10/13/2023</a:t>
            </a:fld>
            <a:endParaRPr lang="en-US"/>
          </a:p>
        </p:txBody>
      </p:sp>
      <p:sp>
        <p:nvSpPr>
          <p:cNvPr id="5" name="Footer Placeholder 4"/>
          <p:cNvSpPr>
            <a:spLocks noGrp="1"/>
          </p:cNvSpPr>
          <p:nvPr>
            <p:ph type="ftr" sz="quarter" idx="11"/>
          </p:nvPr>
        </p:nvSpPr>
        <p:spPr/>
        <p:txBody>
          <a:bodyPr/>
          <a:lstStyle/>
          <a:p>
            <a:r>
              <a:rPr lang="en-US"/>
              <a:t>Craigmile Health Solutions LLC.                     Safety in Motion</a:t>
            </a:r>
          </a:p>
        </p:txBody>
      </p:sp>
      <p:sp>
        <p:nvSpPr>
          <p:cNvPr id="6" name="Slide Number Placeholder 5"/>
          <p:cNvSpPr>
            <a:spLocks noGrp="1"/>
          </p:cNvSpPr>
          <p:nvPr>
            <p:ph type="sldNum" sz="quarter" idx="12"/>
          </p:nvPr>
        </p:nvSpPr>
        <p:spPr/>
        <p:txBody>
          <a:bodyPr/>
          <a:lstStyle/>
          <a:p>
            <a:fld id="{DFE05826-CC56-4FE2-83F7-CB73C67A9C57}" type="slidenum">
              <a:rPr lang="en-US" smtClean="0"/>
              <a:t>‹#›</a:t>
            </a:fld>
            <a:endParaRPr lang="en-US"/>
          </a:p>
        </p:txBody>
      </p:sp>
    </p:spTree>
    <p:extLst>
      <p:ext uri="{BB962C8B-B14F-4D97-AF65-F5344CB8AC3E}">
        <p14:creationId xmlns:p14="http://schemas.microsoft.com/office/powerpoint/2010/main" val="355803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11339513"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22046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9" name="Rectangle 8">
            <a:extLst>
              <a:ext uri="{FF2B5EF4-FFF2-40B4-BE49-F238E27FC236}">
                <a16:creationId xmlns:a16="http://schemas.microsoft.com/office/drawing/2014/main" id="{4BC39664-EB8B-4A32-915A-D4308F792772}"/>
              </a:ext>
            </a:extLst>
          </p:cNvPr>
          <p:cNvSpPr/>
          <p:nvPr/>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842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r>
              <a:rPr lang="en-US">
                <a:solidFill>
                  <a:prstClr val="white"/>
                </a:solidFill>
              </a:rPr>
              <a:t>April 26, 2016   |</a:t>
            </a:r>
            <a:endParaRPr lang="en-US" dirty="0">
              <a:solidFill>
                <a:prstClr val="white"/>
              </a:solidFill>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a:t>©2016 HoverTech International, All Rights Reserved.</a:t>
            </a:r>
            <a:endParaRPr lang="en-US" dirty="0"/>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341E2DDB-3409-8C4D-9257-64EF2746283A}"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7768515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6.png"/><Relationship Id="rId1" Type="http://schemas.openxmlformats.org/officeDocument/2006/relationships/slideLayout" Target="../slideLayouts/slideLayout20.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8126942-9C6B-4867-8F47-C26B33E81DF5}"/>
              </a:ext>
            </a:extLst>
          </p:cNvPr>
          <p:cNvPicPr>
            <a:picLocks noGrp="1" noChangeAspect="1"/>
          </p:cNvPicPr>
          <p:nvPr>
            <p:ph type="pic" sz="quarter" idx="10"/>
          </p:nvPr>
        </p:nvPicPr>
        <p:blipFill>
          <a:blip r:embed="rId2"/>
          <a:srcRect l="2060" r="2060"/>
          <a:stretch>
            <a:fillRect/>
          </a:stretch>
        </p:blipFill>
        <p:spPr>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556529"/>
            <a:ext cx="8991600" cy="1504509"/>
          </a:xfrm>
        </p:spPr>
        <p:txBody>
          <a:bodyPr/>
          <a:lstStyle/>
          <a:p>
            <a:r>
              <a:rPr lang="en-US" sz="4000" dirty="0"/>
              <a:t>SPHM </a:t>
            </a:r>
            <a:br>
              <a:rPr lang="en-US" sz="4000" dirty="0"/>
            </a:br>
            <a:r>
              <a:rPr lang="en-US" sz="4000" dirty="0"/>
              <a:t>Benchmarking and Measurables</a:t>
            </a:r>
            <a:endParaRPr lang="en-US" sz="3500" b="0" spc="-150"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1159143"/>
          </a:xfrm>
        </p:spPr>
        <p:txBody>
          <a:bodyPr/>
          <a:lstStyle/>
          <a:p>
            <a:pPr algn="ctr">
              <a:lnSpc>
                <a:spcPct val="100000"/>
              </a:lnSpc>
              <a:spcBef>
                <a:spcPts val="0"/>
              </a:spcBef>
            </a:pPr>
            <a:r>
              <a:rPr lang="en-US" sz="2000" b="1" dirty="0"/>
              <a:t>Presented By:  </a:t>
            </a:r>
          </a:p>
          <a:p>
            <a:pPr algn="ctr">
              <a:lnSpc>
                <a:spcPct val="100000"/>
              </a:lnSpc>
              <a:spcBef>
                <a:spcPts val="0"/>
              </a:spcBef>
            </a:pPr>
            <a:r>
              <a:rPr lang="en-US" sz="2000" dirty="0">
                <a:latin typeface="Calibri" panose="020F0502020204030204" pitchFamily="34" charset="0"/>
              </a:rPr>
              <a:t>Chris Craigmile, CSPHP </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618725" y="444357"/>
            <a:ext cx="11227773" cy="432000"/>
          </a:xfrm>
        </p:spPr>
        <p:txBody>
          <a:bodyPr/>
          <a:lstStyle/>
          <a:p>
            <a:r>
              <a:rPr lang="en-US" sz="4000" dirty="0">
                <a:solidFill>
                  <a:schemeClr val="tx1"/>
                </a:solidFill>
                <a:latin typeface="Calibri" panose="020F0502020204030204" pitchFamily="34" charset="0"/>
              </a:rPr>
              <a:t>What Data?</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7711126" y="1550957"/>
            <a:ext cx="4060388" cy="3266139"/>
          </a:xfrm>
        </p:spPr>
        <p:txBody>
          <a:bodyPr/>
          <a:lstStyle/>
          <a:p>
            <a:pPr marL="109728">
              <a:lnSpc>
                <a:spcPct val="150000"/>
              </a:lnSpc>
              <a:spcBef>
                <a:spcPts val="0"/>
              </a:spcBef>
            </a:pPr>
            <a:endParaRPr lang="en-US" sz="2800" dirty="0"/>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10</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64286" y="414692"/>
            <a:ext cx="8208989" cy="461665"/>
          </a:xfrm>
          <a:prstGeom prst="rect">
            <a:avLst/>
          </a:prstGeom>
          <a:noFill/>
        </p:spPr>
        <p:txBody>
          <a:bodyPr wrap="square" rtlCol="0">
            <a:spAutoFit/>
          </a:bodyPr>
          <a:lstStyle/>
          <a:p>
            <a:r>
              <a:rPr lang="en-US" sz="2400" dirty="0">
                <a:solidFill>
                  <a:srgbClr val="003F72"/>
                </a:solidFill>
                <a:latin typeface="Georgia" panose="02040502050405020303" pitchFamily="18" charset="0"/>
              </a:rPr>
              <a:t>Data is the WHO, WHAT , WHERE, WHEN, HOW &amp; WHY. </a:t>
            </a:r>
          </a:p>
        </p:txBody>
      </p:sp>
      <p:pic>
        <p:nvPicPr>
          <p:cNvPr id="7" name="Picture 6">
            <a:extLst>
              <a:ext uri="{FF2B5EF4-FFF2-40B4-BE49-F238E27FC236}">
                <a16:creationId xmlns:a16="http://schemas.microsoft.com/office/drawing/2014/main" id="{FB475A52-71D2-2394-0561-B91E3825CFED}"/>
              </a:ext>
            </a:extLst>
          </p:cNvPr>
          <p:cNvPicPr>
            <a:picLocks noChangeAspect="1"/>
          </p:cNvPicPr>
          <p:nvPr/>
        </p:nvPicPr>
        <p:blipFill>
          <a:blip r:embed="rId2"/>
          <a:stretch>
            <a:fillRect/>
          </a:stretch>
        </p:blipFill>
        <p:spPr>
          <a:xfrm>
            <a:off x="6369223" y="1076112"/>
            <a:ext cx="5685802" cy="4264351"/>
          </a:xfrm>
          <a:prstGeom prst="rect">
            <a:avLst/>
          </a:prstGeom>
        </p:spPr>
      </p:pic>
      <p:pic>
        <p:nvPicPr>
          <p:cNvPr id="10" name="Picture 9">
            <a:extLst>
              <a:ext uri="{FF2B5EF4-FFF2-40B4-BE49-F238E27FC236}">
                <a16:creationId xmlns:a16="http://schemas.microsoft.com/office/drawing/2014/main" id="{697D2D22-5300-B5F2-F7FF-B24AE93DC573}"/>
              </a:ext>
            </a:extLst>
          </p:cNvPr>
          <p:cNvPicPr>
            <a:picLocks noChangeAspect="1"/>
          </p:cNvPicPr>
          <p:nvPr/>
        </p:nvPicPr>
        <p:blipFill>
          <a:blip r:embed="rId3"/>
          <a:stretch>
            <a:fillRect/>
          </a:stretch>
        </p:blipFill>
        <p:spPr>
          <a:xfrm>
            <a:off x="618725" y="1027589"/>
            <a:ext cx="5750498" cy="4312874"/>
          </a:xfrm>
          <a:prstGeom prst="rect">
            <a:avLst/>
          </a:prstGeom>
        </p:spPr>
      </p:pic>
    </p:spTree>
    <p:extLst>
      <p:ext uri="{BB962C8B-B14F-4D97-AF65-F5344CB8AC3E}">
        <p14:creationId xmlns:p14="http://schemas.microsoft.com/office/powerpoint/2010/main" val="245763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618725" y="444357"/>
            <a:ext cx="11227773" cy="432000"/>
          </a:xfrm>
        </p:spPr>
        <p:txBody>
          <a:bodyPr/>
          <a:lstStyle/>
          <a:p>
            <a:r>
              <a:rPr lang="en-US" sz="4000" dirty="0">
                <a:solidFill>
                  <a:schemeClr val="tx1"/>
                </a:solidFill>
                <a:latin typeface="Calibri" panose="020F0502020204030204" pitchFamily="34" charset="0"/>
              </a:rPr>
              <a:t>What Data?</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7711126" y="1550957"/>
            <a:ext cx="4060388" cy="3266139"/>
          </a:xfrm>
        </p:spPr>
        <p:txBody>
          <a:bodyPr/>
          <a:lstStyle/>
          <a:p>
            <a:pPr marL="109728">
              <a:lnSpc>
                <a:spcPct val="150000"/>
              </a:lnSpc>
              <a:spcBef>
                <a:spcPts val="0"/>
              </a:spcBef>
            </a:pPr>
            <a:endParaRPr lang="en-US" sz="2800" dirty="0"/>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11</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64286" y="414692"/>
            <a:ext cx="8208989" cy="461665"/>
          </a:xfrm>
          <a:prstGeom prst="rect">
            <a:avLst/>
          </a:prstGeom>
          <a:noFill/>
        </p:spPr>
        <p:txBody>
          <a:bodyPr wrap="square" rtlCol="0">
            <a:spAutoFit/>
          </a:bodyPr>
          <a:lstStyle/>
          <a:p>
            <a:r>
              <a:rPr lang="en-US" sz="2400" dirty="0">
                <a:solidFill>
                  <a:srgbClr val="003F72"/>
                </a:solidFill>
                <a:latin typeface="Georgia" panose="02040502050405020303" pitchFamily="18" charset="0"/>
              </a:rPr>
              <a:t>Data is the WHO, WHAT , WHERE, WHEN, HOW &amp; WHY. </a:t>
            </a:r>
          </a:p>
        </p:txBody>
      </p:sp>
      <p:pic>
        <p:nvPicPr>
          <p:cNvPr id="7" name="Picture 6">
            <a:extLst>
              <a:ext uri="{FF2B5EF4-FFF2-40B4-BE49-F238E27FC236}">
                <a16:creationId xmlns:a16="http://schemas.microsoft.com/office/drawing/2014/main" id="{A21E8103-1105-0D1C-1890-D2E7430D9234}"/>
              </a:ext>
            </a:extLst>
          </p:cNvPr>
          <p:cNvPicPr>
            <a:picLocks noChangeAspect="1"/>
          </p:cNvPicPr>
          <p:nvPr/>
        </p:nvPicPr>
        <p:blipFill>
          <a:blip r:embed="rId3"/>
          <a:stretch>
            <a:fillRect/>
          </a:stretch>
        </p:blipFill>
        <p:spPr>
          <a:xfrm>
            <a:off x="6096000" y="1112105"/>
            <a:ext cx="5794048" cy="4345537"/>
          </a:xfrm>
          <a:prstGeom prst="rect">
            <a:avLst/>
          </a:prstGeom>
        </p:spPr>
      </p:pic>
      <p:pic>
        <p:nvPicPr>
          <p:cNvPr id="10" name="Picture 9">
            <a:extLst>
              <a:ext uri="{FF2B5EF4-FFF2-40B4-BE49-F238E27FC236}">
                <a16:creationId xmlns:a16="http://schemas.microsoft.com/office/drawing/2014/main" id="{24123270-23A2-2BA7-4B0B-4D78FB2CD098}"/>
              </a:ext>
            </a:extLst>
          </p:cNvPr>
          <p:cNvPicPr>
            <a:picLocks noChangeAspect="1"/>
          </p:cNvPicPr>
          <p:nvPr/>
        </p:nvPicPr>
        <p:blipFill>
          <a:blip r:embed="rId4"/>
          <a:stretch>
            <a:fillRect/>
          </a:stretch>
        </p:blipFill>
        <p:spPr>
          <a:xfrm>
            <a:off x="356060" y="1165445"/>
            <a:ext cx="5739940" cy="4304955"/>
          </a:xfrm>
          <a:prstGeom prst="rect">
            <a:avLst/>
          </a:prstGeom>
        </p:spPr>
      </p:pic>
    </p:spTree>
    <p:extLst>
      <p:ext uri="{BB962C8B-B14F-4D97-AF65-F5344CB8AC3E}">
        <p14:creationId xmlns:p14="http://schemas.microsoft.com/office/powerpoint/2010/main" val="100044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618725" y="444357"/>
            <a:ext cx="11227773" cy="432000"/>
          </a:xfrm>
        </p:spPr>
        <p:txBody>
          <a:bodyPr/>
          <a:lstStyle/>
          <a:p>
            <a:r>
              <a:rPr lang="en-US" sz="4000" dirty="0">
                <a:solidFill>
                  <a:schemeClr val="tx1"/>
                </a:solidFill>
                <a:latin typeface="Calibri" panose="020F0502020204030204" pitchFamily="34" charset="0"/>
              </a:rPr>
              <a:t>What Data?</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7711126" y="1550957"/>
            <a:ext cx="4060388" cy="3266139"/>
          </a:xfrm>
        </p:spPr>
        <p:txBody>
          <a:bodyPr/>
          <a:lstStyle/>
          <a:p>
            <a:pPr marL="109728">
              <a:lnSpc>
                <a:spcPct val="150000"/>
              </a:lnSpc>
              <a:spcBef>
                <a:spcPts val="0"/>
              </a:spcBef>
            </a:pPr>
            <a:endParaRPr lang="en-US" sz="2800" dirty="0"/>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12</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64286" y="414692"/>
            <a:ext cx="8208989" cy="461665"/>
          </a:xfrm>
          <a:prstGeom prst="rect">
            <a:avLst/>
          </a:prstGeom>
          <a:noFill/>
        </p:spPr>
        <p:txBody>
          <a:bodyPr wrap="square" rtlCol="0">
            <a:spAutoFit/>
          </a:bodyPr>
          <a:lstStyle/>
          <a:p>
            <a:r>
              <a:rPr lang="en-US" sz="2400" dirty="0">
                <a:solidFill>
                  <a:srgbClr val="003F72"/>
                </a:solidFill>
                <a:latin typeface="Georgia" panose="02040502050405020303" pitchFamily="18" charset="0"/>
              </a:rPr>
              <a:t>Data is the WHO, WHAT , WHERE, WHEN, HOW &amp; WHY. </a:t>
            </a:r>
          </a:p>
        </p:txBody>
      </p:sp>
      <p:pic>
        <p:nvPicPr>
          <p:cNvPr id="6" name="Picture 5">
            <a:extLst>
              <a:ext uri="{FF2B5EF4-FFF2-40B4-BE49-F238E27FC236}">
                <a16:creationId xmlns:a16="http://schemas.microsoft.com/office/drawing/2014/main" id="{E1ED4A20-85DA-C5F5-6DF4-593B9FEE9140}"/>
              </a:ext>
            </a:extLst>
          </p:cNvPr>
          <p:cNvPicPr>
            <a:picLocks noChangeAspect="1"/>
          </p:cNvPicPr>
          <p:nvPr/>
        </p:nvPicPr>
        <p:blipFill>
          <a:blip r:embed="rId3"/>
          <a:stretch>
            <a:fillRect/>
          </a:stretch>
        </p:blipFill>
        <p:spPr>
          <a:xfrm>
            <a:off x="618724" y="1223284"/>
            <a:ext cx="5842199" cy="4381649"/>
          </a:xfrm>
          <a:prstGeom prst="rect">
            <a:avLst/>
          </a:prstGeom>
        </p:spPr>
      </p:pic>
      <p:pic>
        <p:nvPicPr>
          <p:cNvPr id="8" name="Picture 7">
            <a:extLst>
              <a:ext uri="{FF2B5EF4-FFF2-40B4-BE49-F238E27FC236}">
                <a16:creationId xmlns:a16="http://schemas.microsoft.com/office/drawing/2014/main" id="{B281C1B0-4C0B-1069-CB71-0AC33D824235}"/>
              </a:ext>
            </a:extLst>
          </p:cNvPr>
          <p:cNvPicPr>
            <a:picLocks noChangeAspect="1"/>
          </p:cNvPicPr>
          <p:nvPr/>
        </p:nvPicPr>
        <p:blipFill>
          <a:blip r:embed="rId4"/>
          <a:stretch>
            <a:fillRect/>
          </a:stretch>
        </p:blipFill>
        <p:spPr>
          <a:xfrm>
            <a:off x="6232610" y="1223284"/>
            <a:ext cx="5661577" cy="4246183"/>
          </a:xfrm>
          <a:prstGeom prst="rect">
            <a:avLst/>
          </a:prstGeom>
        </p:spPr>
      </p:pic>
    </p:spTree>
    <p:extLst>
      <p:ext uri="{BB962C8B-B14F-4D97-AF65-F5344CB8AC3E}">
        <p14:creationId xmlns:p14="http://schemas.microsoft.com/office/powerpoint/2010/main" val="221195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5F2CFD-E187-4C92-8D10-4A0269B097FE}"/>
              </a:ext>
            </a:extLst>
          </p:cNvPr>
          <p:cNvSpPr txBox="1"/>
          <p:nvPr/>
        </p:nvSpPr>
        <p:spPr>
          <a:xfrm>
            <a:off x="8870623" y="1077720"/>
            <a:ext cx="1431322" cy="703945"/>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Historical Data &amp; Tracking Document</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13</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935A7B-6DF8-456E-B4E1-54C0B5C925EC}"/>
              </a:ext>
            </a:extLst>
          </p:cNvPr>
          <p:cNvSpPr txBox="1"/>
          <p:nvPr/>
        </p:nvSpPr>
        <p:spPr>
          <a:xfrm>
            <a:off x="990600" y="1259100"/>
            <a:ext cx="10236200" cy="646331"/>
          </a:xfrm>
          <a:prstGeom prst="rect">
            <a:avLst/>
          </a:prstGeom>
          <a:noFill/>
        </p:spPr>
        <p:txBody>
          <a:bodyPr wrap="square" rtlCol="0">
            <a:spAutoFit/>
          </a:bodyPr>
          <a:lstStyle/>
          <a:p>
            <a:r>
              <a:rPr lang="en-US" dirty="0"/>
              <a:t>Below are the key elements to collecting and tracking incidents to extrapolate where the best allocation of future resources would be, while at the same time benchmarking the success of interventions.</a:t>
            </a:r>
          </a:p>
        </p:txBody>
      </p:sp>
      <p:sp>
        <p:nvSpPr>
          <p:cNvPr id="4" name="TextBox 3">
            <a:extLst>
              <a:ext uri="{FF2B5EF4-FFF2-40B4-BE49-F238E27FC236}">
                <a16:creationId xmlns:a16="http://schemas.microsoft.com/office/drawing/2014/main" id="{90F1958C-D5A1-8EF1-A840-C1E8D59D020E}"/>
              </a:ext>
            </a:extLst>
          </p:cNvPr>
          <p:cNvSpPr txBox="1"/>
          <p:nvPr/>
        </p:nvSpPr>
        <p:spPr>
          <a:xfrm>
            <a:off x="1117601" y="2103507"/>
            <a:ext cx="10236200" cy="1754326"/>
          </a:xfrm>
          <a:prstGeom prst="rect">
            <a:avLst/>
          </a:prstGeom>
          <a:noFill/>
        </p:spPr>
        <p:txBody>
          <a:bodyPr wrap="square" numCol="2" rtlCol="0">
            <a:spAutoFit/>
          </a:bodyPr>
          <a:lstStyle/>
          <a:p>
            <a:pPr marL="285750" indent="-285750">
              <a:buFont typeface="Arial" panose="020B0604020202020204" pitchFamily="34" charset="0"/>
              <a:buChar char="•"/>
            </a:pPr>
            <a:r>
              <a:rPr lang="en-US" dirty="0"/>
              <a:t>Year of incident</a:t>
            </a:r>
          </a:p>
          <a:p>
            <a:pPr marL="285750" indent="-285750">
              <a:buFont typeface="Arial" panose="020B0604020202020204" pitchFamily="34" charset="0"/>
              <a:buChar char="•"/>
            </a:pPr>
            <a:r>
              <a:rPr lang="en-US" dirty="0"/>
              <a:t>Case no. or identifier</a:t>
            </a:r>
          </a:p>
          <a:p>
            <a:pPr marL="285750" indent="-285750">
              <a:buFont typeface="Arial" panose="020B0604020202020204" pitchFamily="34" charset="0"/>
              <a:buChar char="•"/>
            </a:pPr>
            <a:r>
              <a:rPr lang="en-US" dirty="0"/>
              <a:t>Date of injury</a:t>
            </a:r>
          </a:p>
          <a:p>
            <a:pPr marL="285750" indent="-285750">
              <a:buFont typeface="Arial" panose="020B0604020202020204" pitchFamily="34" charset="0"/>
              <a:buChar char="•"/>
            </a:pPr>
            <a:r>
              <a:rPr lang="en-US" dirty="0"/>
              <a:t>Job Title</a:t>
            </a:r>
          </a:p>
          <a:p>
            <a:pPr marL="285750" indent="-285750">
              <a:buFont typeface="Arial" panose="020B0604020202020204" pitchFamily="34" charset="0"/>
              <a:buChar char="•"/>
            </a:pPr>
            <a:r>
              <a:rPr lang="en-US" dirty="0"/>
              <a:t>Dept/Unit/Household</a:t>
            </a:r>
          </a:p>
          <a:p>
            <a:pPr marL="285750" indent="-285750">
              <a:buFont typeface="Arial" panose="020B0604020202020204" pitchFamily="34" charset="0"/>
              <a:buChar char="•"/>
            </a:pPr>
            <a:r>
              <a:rPr lang="en-US" dirty="0"/>
              <a:t>Body Part Injured</a:t>
            </a:r>
          </a:p>
          <a:p>
            <a:pPr marL="285750" indent="-285750">
              <a:buFont typeface="Arial" panose="020B0604020202020204" pitchFamily="34" charset="0"/>
              <a:buChar char="•"/>
            </a:pPr>
            <a:r>
              <a:rPr lang="en-US" dirty="0"/>
              <a:t>Cause (task being performed)</a:t>
            </a:r>
          </a:p>
          <a:p>
            <a:pPr marL="285750" indent="-285750">
              <a:buFont typeface="Arial" panose="020B0604020202020204" pitchFamily="34" charset="0"/>
              <a:buChar char="•"/>
            </a:pPr>
            <a:r>
              <a:rPr lang="en-US" dirty="0"/>
              <a:t>Narrative/Detailed Description</a:t>
            </a:r>
          </a:p>
          <a:p>
            <a:pPr marL="285750" indent="-285750">
              <a:buFont typeface="Arial" panose="020B0604020202020204" pitchFamily="34" charset="0"/>
              <a:buChar char="•"/>
            </a:pPr>
            <a:r>
              <a:rPr lang="en-US" dirty="0"/>
              <a:t>Lost Days</a:t>
            </a:r>
          </a:p>
          <a:p>
            <a:pPr marL="285750" indent="-285750">
              <a:buFont typeface="Arial" panose="020B0604020202020204" pitchFamily="34" charset="0"/>
              <a:buChar char="•"/>
            </a:pPr>
            <a:r>
              <a:rPr lang="en-US" dirty="0"/>
              <a:t>Restricted Days</a:t>
            </a:r>
          </a:p>
          <a:p>
            <a:pPr marL="285750" indent="-285750">
              <a:buFont typeface="Arial" panose="020B0604020202020204" pitchFamily="34" charset="0"/>
              <a:buChar char="•"/>
            </a:pPr>
            <a:r>
              <a:rPr lang="en-US" dirty="0"/>
              <a:t>Medical Costs (Incurred and Reserve)</a:t>
            </a:r>
          </a:p>
          <a:p>
            <a:pPr marL="285750" indent="-285750">
              <a:buFont typeface="Arial" panose="020B0604020202020204" pitchFamily="34" charset="0"/>
              <a:buChar char="•"/>
            </a:pPr>
            <a:r>
              <a:rPr lang="en-US" dirty="0"/>
              <a:t>Carrier Ending</a:t>
            </a:r>
          </a:p>
        </p:txBody>
      </p:sp>
    </p:spTree>
    <p:extLst>
      <p:ext uri="{BB962C8B-B14F-4D97-AF65-F5344CB8AC3E}">
        <p14:creationId xmlns:p14="http://schemas.microsoft.com/office/powerpoint/2010/main" val="35352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5F2CFD-E187-4C92-8D10-4A0269B097FE}"/>
              </a:ext>
            </a:extLst>
          </p:cNvPr>
          <p:cNvSpPr txBox="1"/>
          <p:nvPr/>
        </p:nvSpPr>
        <p:spPr>
          <a:xfrm>
            <a:off x="8870623" y="1077720"/>
            <a:ext cx="1431322" cy="703945"/>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Historical Data &amp; Tracking Document</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14</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E93B7F-D40F-22BC-758D-7965D36BC705}"/>
              </a:ext>
            </a:extLst>
          </p:cNvPr>
          <p:cNvPicPr>
            <a:picLocks noChangeAspect="1"/>
          </p:cNvPicPr>
          <p:nvPr/>
        </p:nvPicPr>
        <p:blipFill>
          <a:blip r:embed="rId2"/>
          <a:stretch>
            <a:fillRect/>
          </a:stretch>
        </p:blipFill>
        <p:spPr>
          <a:xfrm>
            <a:off x="605314" y="1611472"/>
            <a:ext cx="10981372" cy="3635055"/>
          </a:xfrm>
          <a:prstGeom prst="rect">
            <a:avLst/>
          </a:prstGeom>
        </p:spPr>
      </p:pic>
    </p:spTree>
    <p:extLst>
      <p:ext uri="{BB962C8B-B14F-4D97-AF65-F5344CB8AC3E}">
        <p14:creationId xmlns:p14="http://schemas.microsoft.com/office/powerpoint/2010/main" val="230609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Incident Reporting</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7711126" y="1550957"/>
            <a:ext cx="4060388" cy="3266139"/>
          </a:xfrm>
        </p:spPr>
        <p:txBody>
          <a:bodyPr/>
          <a:lstStyle/>
          <a:p>
            <a:pPr marL="109728">
              <a:lnSpc>
                <a:spcPct val="150000"/>
              </a:lnSpc>
              <a:spcBef>
                <a:spcPts val="0"/>
              </a:spcBef>
            </a:pPr>
            <a:endParaRPr lang="en-US" sz="2800" dirty="0"/>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15</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F42183-E460-B084-BAA0-C997E7DCDC52}"/>
              </a:ext>
            </a:extLst>
          </p:cNvPr>
          <p:cNvSpPr txBox="1"/>
          <p:nvPr/>
        </p:nvSpPr>
        <p:spPr>
          <a:xfrm>
            <a:off x="625909" y="1181625"/>
            <a:ext cx="11134091" cy="4524315"/>
          </a:xfrm>
          <a:prstGeom prst="rect">
            <a:avLst/>
          </a:prstGeom>
          <a:noFill/>
        </p:spPr>
        <p:txBody>
          <a:bodyPr wrap="square" rtlCol="0">
            <a:spAutoFit/>
          </a:bodyPr>
          <a:lstStyle/>
          <a:p>
            <a:r>
              <a:rPr lang="en-US" dirty="0"/>
              <a:t>To understand the impact of a SPHM program starts before an incident occurs.  The incident reporting process, facility culture, root cause analysis (RCA), accountability to management all impact the quality of data collection.</a:t>
            </a:r>
          </a:p>
          <a:p>
            <a:endParaRPr lang="en-US" dirty="0"/>
          </a:p>
          <a:p>
            <a:r>
              <a:rPr lang="en-US" dirty="0"/>
              <a:t>Why do staff not report injuries/incidents and how do we overcome non-reporting?  </a:t>
            </a:r>
          </a:p>
          <a:p>
            <a:pPr marL="285750" indent="-285750">
              <a:buFont typeface="Arial" panose="020B0604020202020204" pitchFamily="34" charset="0"/>
              <a:buChar char="•"/>
            </a:pPr>
            <a:r>
              <a:rPr lang="en-US" dirty="0"/>
              <a:t>Workers compensation</a:t>
            </a:r>
          </a:p>
          <a:p>
            <a:pPr marL="285750" indent="-285750">
              <a:buFont typeface="Arial" panose="020B0604020202020204" pitchFamily="34" charset="0"/>
              <a:buChar char="•"/>
            </a:pPr>
            <a:r>
              <a:rPr lang="en-US" dirty="0"/>
              <a:t>Culture </a:t>
            </a:r>
          </a:p>
          <a:p>
            <a:pPr marL="285750" indent="-285750">
              <a:buFont typeface="Arial" panose="020B0604020202020204" pitchFamily="34" charset="0"/>
              <a:buChar char="•"/>
            </a:pPr>
            <a:r>
              <a:rPr lang="en-US" dirty="0"/>
              <a:t>Guilt</a:t>
            </a:r>
          </a:p>
          <a:p>
            <a:pPr marL="285750" indent="-285750">
              <a:buFont typeface="Arial" panose="020B0604020202020204" pitchFamily="34" charset="0"/>
              <a:buChar char="•"/>
            </a:pPr>
            <a:r>
              <a:rPr lang="en-US" dirty="0"/>
              <a:t>Accountability/Policy</a:t>
            </a:r>
          </a:p>
          <a:p>
            <a:pPr marL="285750" indent="-285750">
              <a:buFont typeface="Arial" panose="020B0604020202020204" pitchFamily="34" charset="0"/>
              <a:buChar char="•"/>
            </a:pPr>
            <a:r>
              <a:rPr lang="en-US" dirty="0"/>
              <a:t>Incident reporting process</a:t>
            </a:r>
          </a:p>
          <a:p>
            <a:pPr marL="285750" indent="-285750">
              <a:buFont typeface="Arial" panose="020B0604020202020204" pitchFamily="34" charset="0"/>
              <a:buChar char="•"/>
            </a:pPr>
            <a:endParaRPr lang="en-US" dirty="0"/>
          </a:p>
          <a:p>
            <a:r>
              <a:rPr lang="en-US" dirty="0"/>
              <a:t>How soon after an SPHM incident should Risk and SPHM team be notified?</a:t>
            </a:r>
          </a:p>
          <a:p>
            <a:endParaRPr lang="en-US" dirty="0"/>
          </a:p>
          <a:p>
            <a:r>
              <a:rPr lang="en-US" dirty="0"/>
              <a:t>How long after an incident should the report be filed?</a:t>
            </a:r>
          </a:p>
          <a:p>
            <a:endParaRPr lang="en-US" dirty="0"/>
          </a:p>
          <a:p>
            <a:r>
              <a:rPr lang="en-US" dirty="0"/>
              <a:t>Paper or electronic?  </a:t>
            </a:r>
          </a:p>
          <a:p>
            <a:endParaRPr lang="en-US" dirty="0"/>
          </a:p>
        </p:txBody>
      </p:sp>
    </p:spTree>
    <p:extLst>
      <p:ext uri="{BB962C8B-B14F-4D97-AF65-F5344CB8AC3E}">
        <p14:creationId xmlns:p14="http://schemas.microsoft.com/office/powerpoint/2010/main" val="354370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Incident Reporting</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7711126" y="1550957"/>
            <a:ext cx="4060388" cy="3266139"/>
          </a:xfrm>
        </p:spPr>
        <p:txBody>
          <a:bodyPr/>
          <a:lstStyle/>
          <a:p>
            <a:pPr marL="109728">
              <a:lnSpc>
                <a:spcPct val="150000"/>
              </a:lnSpc>
              <a:spcBef>
                <a:spcPts val="0"/>
              </a:spcBef>
            </a:pPr>
            <a:endParaRPr lang="en-US" sz="2800" dirty="0"/>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16</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F42183-E460-B084-BAA0-C997E7DCDC52}"/>
              </a:ext>
            </a:extLst>
          </p:cNvPr>
          <p:cNvSpPr txBox="1"/>
          <p:nvPr/>
        </p:nvSpPr>
        <p:spPr>
          <a:xfrm>
            <a:off x="625909" y="1181625"/>
            <a:ext cx="6206691" cy="3970318"/>
          </a:xfrm>
          <a:prstGeom prst="rect">
            <a:avLst/>
          </a:prstGeom>
          <a:noFill/>
        </p:spPr>
        <p:txBody>
          <a:bodyPr wrap="square" rtlCol="0">
            <a:spAutoFit/>
          </a:bodyPr>
          <a:lstStyle/>
          <a:p>
            <a:r>
              <a:rPr lang="en-US" dirty="0"/>
              <a:t>Understanding what should be included on an incident report.</a:t>
            </a:r>
          </a:p>
          <a:p>
            <a:endParaRPr lang="en-US" dirty="0"/>
          </a:p>
          <a:p>
            <a:pPr marL="285750" indent="-285750">
              <a:buFont typeface="Arial" panose="020B0604020202020204" pitchFamily="34" charset="0"/>
              <a:buChar char="•"/>
            </a:pPr>
            <a:r>
              <a:rPr lang="en-US" dirty="0"/>
              <a:t>Time and date</a:t>
            </a:r>
          </a:p>
          <a:p>
            <a:pPr marL="285750" indent="-285750">
              <a:buFont typeface="Arial" panose="020B0604020202020204" pitchFamily="34" charset="0"/>
              <a:buChar char="•"/>
            </a:pPr>
            <a:r>
              <a:rPr lang="en-US" dirty="0"/>
              <a:t>Exact location (Rm number, unit/dept/house, facility)</a:t>
            </a:r>
          </a:p>
          <a:p>
            <a:pPr marL="285750" indent="-285750">
              <a:buFont typeface="Arial" panose="020B0604020202020204" pitchFamily="34" charset="0"/>
              <a:buChar char="•"/>
            </a:pPr>
            <a:r>
              <a:rPr lang="en-US" dirty="0"/>
              <a:t>Was the patient injured</a:t>
            </a:r>
          </a:p>
          <a:p>
            <a:pPr marL="285750" indent="-285750">
              <a:buFont typeface="Arial" panose="020B0604020202020204" pitchFamily="34" charset="0"/>
              <a:buChar char="•"/>
            </a:pPr>
            <a:r>
              <a:rPr lang="en-US" dirty="0"/>
              <a:t>Everyone involved and manager on duty</a:t>
            </a:r>
          </a:p>
          <a:p>
            <a:pPr marL="285750" indent="-285750">
              <a:buFont typeface="Arial" panose="020B0604020202020204" pitchFamily="34" charset="0"/>
              <a:buChar char="•"/>
            </a:pPr>
            <a:r>
              <a:rPr lang="en-US" dirty="0"/>
              <a:t>A FULL description of incident including;</a:t>
            </a:r>
          </a:p>
          <a:p>
            <a:pPr marL="742950" lvl="1" indent="-285750">
              <a:buFont typeface="Arial" panose="020B0604020202020204" pitchFamily="34" charset="0"/>
              <a:buChar char="•"/>
            </a:pPr>
            <a:r>
              <a:rPr lang="en-US" dirty="0"/>
              <a:t>Task</a:t>
            </a:r>
          </a:p>
          <a:p>
            <a:pPr marL="742950" lvl="1" indent="-285750">
              <a:buFont typeface="Arial" panose="020B0604020202020204" pitchFamily="34" charset="0"/>
              <a:buChar char="•"/>
            </a:pPr>
            <a:r>
              <a:rPr lang="en-US" dirty="0"/>
              <a:t>Equipment used</a:t>
            </a:r>
          </a:p>
          <a:p>
            <a:pPr marL="742950" lvl="1" indent="-285750">
              <a:buFont typeface="Arial" panose="020B0604020202020204" pitchFamily="34" charset="0"/>
              <a:buChar char="•"/>
            </a:pPr>
            <a:r>
              <a:rPr lang="en-US" dirty="0"/>
              <a:t>Injury(s)</a:t>
            </a:r>
          </a:p>
          <a:p>
            <a:pPr marL="742950" lvl="1" indent="-285750">
              <a:buFont typeface="Arial" panose="020B0604020202020204" pitchFamily="34" charset="0"/>
              <a:buChar char="•"/>
            </a:pPr>
            <a:r>
              <a:rPr lang="en-US" dirty="0"/>
              <a:t>Initial cause of injury</a:t>
            </a:r>
          </a:p>
          <a:p>
            <a:pPr marL="285750" indent="-285750">
              <a:buFont typeface="Arial" panose="020B0604020202020204" pitchFamily="34" charset="0"/>
              <a:buChar char="•"/>
            </a:pPr>
            <a:r>
              <a:rPr lang="en-US" dirty="0"/>
              <a:t>Immediate interventions</a:t>
            </a:r>
          </a:p>
          <a:p>
            <a:endParaRPr lang="en-US" dirty="0"/>
          </a:p>
          <a:p>
            <a:endParaRPr lang="en-US" dirty="0"/>
          </a:p>
        </p:txBody>
      </p:sp>
      <p:pic>
        <p:nvPicPr>
          <p:cNvPr id="4" name="Picture 3">
            <a:extLst>
              <a:ext uri="{FF2B5EF4-FFF2-40B4-BE49-F238E27FC236}">
                <a16:creationId xmlns:a16="http://schemas.microsoft.com/office/drawing/2014/main" id="{42558FFC-4B1C-55B4-80E9-935609AD5227}"/>
              </a:ext>
            </a:extLst>
          </p:cNvPr>
          <p:cNvPicPr>
            <a:picLocks noChangeAspect="1"/>
          </p:cNvPicPr>
          <p:nvPr/>
        </p:nvPicPr>
        <p:blipFill rotWithShape="1">
          <a:blip r:embed="rId2"/>
          <a:srcRect r="38472" b="-634"/>
          <a:stretch/>
        </p:blipFill>
        <p:spPr>
          <a:xfrm>
            <a:off x="6626454" y="2104930"/>
            <a:ext cx="5133546" cy="3017434"/>
          </a:xfrm>
          <a:prstGeom prst="rect">
            <a:avLst/>
          </a:prstGeom>
        </p:spPr>
      </p:pic>
    </p:spTree>
    <p:extLst>
      <p:ext uri="{BB962C8B-B14F-4D97-AF65-F5344CB8AC3E}">
        <p14:creationId xmlns:p14="http://schemas.microsoft.com/office/powerpoint/2010/main" val="323429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Data Provides Proof</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20488" y="1063191"/>
            <a:ext cx="4143046" cy="2628276"/>
          </a:xfrm>
        </p:spPr>
        <p:txBody>
          <a:bodyPr/>
          <a:lstStyle/>
          <a:p>
            <a:pPr marL="109728">
              <a:lnSpc>
                <a:spcPct val="150000"/>
              </a:lnSpc>
              <a:spcBef>
                <a:spcPts val="0"/>
              </a:spcBef>
            </a:pPr>
            <a:r>
              <a:rPr lang="en-US" sz="2800" dirty="0"/>
              <a:t>What impact does SPHM Program have on your facilities bottom line!</a:t>
            </a:r>
          </a:p>
          <a:p>
            <a:pPr marL="109728">
              <a:lnSpc>
                <a:spcPct val="150000"/>
              </a:lnSpc>
              <a:spcBef>
                <a:spcPts val="0"/>
              </a:spcBef>
            </a:pPr>
            <a:r>
              <a:rPr lang="en-US" sz="2400" dirty="0">
                <a:solidFill>
                  <a:schemeClr val="tx1"/>
                </a:solidFill>
                <a:latin typeface="Calibri" panose="020F0502020204030204" pitchFamily="34" charset="0"/>
              </a:rPr>
              <a:t>Facility 1-</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17</a:t>
            </a:fld>
            <a:endParaRPr lang="en-US" dirty="0"/>
          </a:p>
        </p:txBody>
      </p:sp>
      <p:sp>
        <p:nvSpPr>
          <p:cNvPr id="5" name="Isosceles Triangle 4"/>
          <p:cNvSpPr/>
          <p:nvPr/>
        </p:nvSpPr>
        <p:spPr>
          <a:xfrm rot="5400000">
            <a:off x="-85897"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F4DE12A-DDDA-72E6-3287-C4871B721DE6}"/>
              </a:ext>
            </a:extLst>
          </p:cNvPr>
          <p:cNvPicPr>
            <a:picLocks noChangeAspect="1"/>
          </p:cNvPicPr>
          <p:nvPr/>
        </p:nvPicPr>
        <p:blipFill>
          <a:blip r:embed="rId2"/>
          <a:stretch>
            <a:fillRect/>
          </a:stretch>
        </p:blipFill>
        <p:spPr>
          <a:xfrm>
            <a:off x="5529659" y="357616"/>
            <a:ext cx="5662151" cy="5753599"/>
          </a:xfrm>
          <a:prstGeom prst="rect">
            <a:avLst/>
          </a:prstGeom>
        </p:spPr>
      </p:pic>
    </p:spTree>
    <p:extLst>
      <p:ext uri="{BB962C8B-B14F-4D97-AF65-F5344CB8AC3E}">
        <p14:creationId xmlns:p14="http://schemas.microsoft.com/office/powerpoint/2010/main" val="205435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Calculating Cost Avoidance</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18</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5DE65E9-B1D2-1913-3BF1-4BC68D12134E}"/>
              </a:ext>
            </a:extLst>
          </p:cNvPr>
          <p:cNvPicPr>
            <a:picLocks noChangeAspect="1"/>
          </p:cNvPicPr>
          <p:nvPr/>
        </p:nvPicPr>
        <p:blipFill>
          <a:blip r:embed="rId2"/>
          <a:stretch>
            <a:fillRect/>
          </a:stretch>
        </p:blipFill>
        <p:spPr>
          <a:xfrm>
            <a:off x="8258789" y="876357"/>
            <a:ext cx="3123062" cy="1477376"/>
          </a:xfrm>
          <a:prstGeom prst="rect">
            <a:avLst/>
          </a:prstGeom>
        </p:spPr>
      </p:pic>
      <p:graphicFrame>
        <p:nvGraphicFramePr>
          <p:cNvPr id="8" name="Object 7">
            <a:extLst>
              <a:ext uri="{FF2B5EF4-FFF2-40B4-BE49-F238E27FC236}">
                <a16:creationId xmlns:a16="http://schemas.microsoft.com/office/drawing/2014/main" id="{3ECCB5CE-EC7F-7770-5015-EF3FC0E5BA87}"/>
              </a:ext>
            </a:extLst>
          </p:cNvPr>
          <p:cNvGraphicFramePr>
            <a:graphicFrameLocks noChangeAspect="1"/>
          </p:cNvGraphicFramePr>
          <p:nvPr>
            <p:extLst>
              <p:ext uri="{D42A27DB-BD31-4B8C-83A1-F6EECF244321}">
                <p14:modId xmlns:p14="http://schemas.microsoft.com/office/powerpoint/2010/main" val="1399268985"/>
              </p:ext>
            </p:extLst>
          </p:nvPr>
        </p:nvGraphicFramePr>
        <p:xfrm>
          <a:off x="631825" y="1791085"/>
          <a:ext cx="7802563" cy="3665538"/>
        </p:xfrm>
        <a:graphic>
          <a:graphicData uri="http://schemas.openxmlformats.org/presentationml/2006/ole">
            <mc:AlternateContent xmlns:mc="http://schemas.openxmlformats.org/markup-compatibility/2006">
              <mc:Choice xmlns:v="urn:schemas-microsoft-com:vml" Requires="v">
                <p:oleObj name="Worksheet" r:id="rId3" imgW="7803022" imgH="3665370" progId="Excel.Sheet.12">
                  <p:embed/>
                </p:oleObj>
              </mc:Choice>
              <mc:Fallback>
                <p:oleObj name="Worksheet" r:id="rId3" imgW="7803022" imgH="3665370" progId="Excel.Sheet.12">
                  <p:embed/>
                  <p:pic>
                    <p:nvPicPr>
                      <p:cNvPr id="0" name=""/>
                      <p:cNvPicPr/>
                      <p:nvPr/>
                    </p:nvPicPr>
                    <p:blipFill>
                      <a:blip r:embed="rId4"/>
                      <a:stretch>
                        <a:fillRect/>
                      </a:stretch>
                    </p:blipFill>
                    <p:spPr>
                      <a:xfrm>
                        <a:off x="631825" y="1791085"/>
                        <a:ext cx="7802563" cy="3665538"/>
                      </a:xfrm>
                      <a:prstGeom prst="rect">
                        <a:avLst/>
                      </a:prstGeom>
                    </p:spPr>
                  </p:pic>
                </p:oleObj>
              </mc:Fallback>
            </mc:AlternateContent>
          </a:graphicData>
        </a:graphic>
      </p:graphicFrame>
    </p:spTree>
    <p:extLst>
      <p:ext uri="{BB962C8B-B14F-4D97-AF65-F5344CB8AC3E}">
        <p14:creationId xmlns:p14="http://schemas.microsoft.com/office/powerpoint/2010/main" val="422827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3800" dirty="0">
                <a:solidFill>
                  <a:schemeClr val="tx1"/>
                </a:solidFill>
                <a:latin typeface="Calibri" panose="020F0502020204030204" pitchFamily="34" charset="0"/>
              </a:rPr>
              <a:t>Assessment Findings Facility 2</a:t>
            </a:r>
            <a:br>
              <a:rPr lang="en-US" sz="3800" dirty="0">
                <a:solidFill>
                  <a:schemeClr val="tx1"/>
                </a:solidFill>
                <a:latin typeface="Calibri" panose="020F0502020204030204" pitchFamily="34" charset="0"/>
              </a:rPr>
            </a:br>
            <a:r>
              <a:rPr lang="en-US" sz="2800" dirty="0">
                <a:solidFill>
                  <a:schemeClr val="tx1"/>
                </a:solidFill>
                <a:latin typeface="Calibri Light" panose="020F0302020204030204" pitchFamily="34" charset="0"/>
              </a:rPr>
              <a:t>Cost of Summary of Direct and Indirect Costs Associated with your SPHM Program</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19</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hart 6"/>
          <p:cNvGraphicFramePr/>
          <p:nvPr/>
        </p:nvGraphicFramePr>
        <p:xfrm>
          <a:off x="518501" y="1406015"/>
          <a:ext cx="11327999" cy="4613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034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Continuing Education Financial Disclosure Statement</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2E6E47-E331-460B-8CD6-2B4009F9BF64}"/>
              </a:ext>
            </a:extLst>
          </p:cNvPr>
          <p:cNvSpPr txBox="1"/>
          <p:nvPr/>
        </p:nvSpPr>
        <p:spPr>
          <a:xfrm>
            <a:off x="770018" y="2566489"/>
            <a:ext cx="10824962" cy="1200329"/>
          </a:xfrm>
          <a:prstGeom prst="rect">
            <a:avLst/>
          </a:prstGeom>
          <a:noFill/>
        </p:spPr>
        <p:txBody>
          <a:bodyPr wrap="square" numCol="2" rtlCol="0">
            <a:spAutoFit/>
          </a:bodyPr>
          <a:lstStyle/>
          <a:p>
            <a:pPr marL="285750" indent="-285750">
              <a:buFont typeface="Arial" panose="020B0604020202020204" pitchFamily="34" charset="0"/>
              <a:buChar char="•"/>
            </a:pPr>
            <a:r>
              <a:rPr lang="en-US" i="1" dirty="0"/>
              <a:t>HoverTech/HoverMatt</a:t>
            </a:r>
          </a:p>
          <a:p>
            <a:pPr marL="285750" indent="-285750">
              <a:buFont typeface="Arial" panose="020B0604020202020204" pitchFamily="34" charset="0"/>
              <a:buChar char="•"/>
            </a:pPr>
            <a:r>
              <a:rPr lang="en-US" i="1" dirty="0"/>
              <a:t>InoviHealth</a:t>
            </a:r>
          </a:p>
          <a:p>
            <a:pPr marL="285750" indent="-285750">
              <a:buFont typeface="Arial" panose="020B0604020202020204" pitchFamily="34" charset="0"/>
              <a:buChar char="•"/>
            </a:pPr>
            <a:r>
              <a:rPr lang="en-US" i="1" dirty="0"/>
              <a:t>HandiCare</a:t>
            </a:r>
          </a:p>
          <a:p>
            <a:pPr marL="285750" indent="-285750">
              <a:buFont typeface="Arial" panose="020B0604020202020204" pitchFamily="34" charset="0"/>
              <a:buChar char="•"/>
            </a:pPr>
            <a:r>
              <a:rPr lang="en-US" i="1" dirty="0"/>
              <a:t>LiftSeat</a:t>
            </a:r>
          </a:p>
          <a:p>
            <a:pPr marL="285750" indent="-285750">
              <a:buFont typeface="Arial" panose="020B0604020202020204" pitchFamily="34" charset="0"/>
              <a:buChar char="•"/>
            </a:pPr>
            <a:r>
              <a:rPr lang="en-US" i="1" dirty="0"/>
              <a:t>Inspire Outcomes</a:t>
            </a:r>
          </a:p>
          <a:p>
            <a:pPr marL="285750" indent="-285750">
              <a:buFont typeface="Arial" panose="020B0604020202020204" pitchFamily="34" charset="0"/>
              <a:buChar char="•"/>
            </a:pPr>
            <a:r>
              <a:rPr lang="en-US" i="1" dirty="0"/>
              <a:t>Nozin</a:t>
            </a:r>
          </a:p>
          <a:p>
            <a:pPr marL="285750" indent="-285750">
              <a:buFont typeface="Arial" panose="020B0604020202020204" pitchFamily="34" charset="0"/>
              <a:buChar char="•"/>
            </a:pPr>
            <a:r>
              <a:rPr lang="en-US" i="1" dirty="0"/>
              <a:t>ETAC/MoLift</a:t>
            </a:r>
          </a:p>
          <a:p>
            <a:pPr marL="285750" indent="-285750">
              <a:buFont typeface="Arial" panose="020B0604020202020204" pitchFamily="34" charset="0"/>
              <a:buChar char="•"/>
            </a:pPr>
            <a:r>
              <a:rPr lang="en-US" i="1" dirty="0"/>
              <a:t>DermaClip</a:t>
            </a:r>
          </a:p>
        </p:txBody>
      </p:sp>
      <p:sp>
        <p:nvSpPr>
          <p:cNvPr id="7" name="Text Placeholder 6">
            <a:extLst>
              <a:ext uri="{FF2B5EF4-FFF2-40B4-BE49-F238E27FC236}">
                <a16:creationId xmlns:a16="http://schemas.microsoft.com/office/drawing/2014/main" id="{D7EFA071-4E1C-418D-96CE-FFC3D84306CA}"/>
              </a:ext>
            </a:extLst>
          </p:cNvPr>
          <p:cNvSpPr>
            <a:spLocks noGrp="1"/>
          </p:cNvSpPr>
          <p:nvPr>
            <p:ph type="body" sz="quarter" idx="32"/>
          </p:nvPr>
        </p:nvSpPr>
        <p:spPr>
          <a:xfrm>
            <a:off x="432001" y="1770023"/>
            <a:ext cx="11339513" cy="360000"/>
          </a:xfrm>
        </p:spPr>
        <p:txBody>
          <a:bodyPr/>
          <a:lstStyle/>
          <a:p>
            <a:r>
              <a:rPr lang="en-US" dirty="0"/>
              <a:t>Christopher Craigmile, CSPHP works with the following entities as a Consultant, Representative, Trainer/Educator or in other financial capacities.  </a:t>
            </a:r>
          </a:p>
        </p:txBody>
      </p:sp>
      <p:sp>
        <p:nvSpPr>
          <p:cNvPr id="10" name="TextBox 9">
            <a:extLst>
              <a:ext uri="{FF2B5EF4-FFF2-40B4-BE49-F238E27FC236}">
                <a16:creationId xmlns:a16="http://schemas.microsoft.com/office/drawing/2014/main" id="{6E5EB2C9-062E-4B27-BFB8-069B35B818BD}"/>
              </a:ext>
            </a:extLst>
          </p:cNvPr>
          <p:cNvSpPr txBox="1"/>
          <p:nvPr/>
        </p:nvSpPr>
        <p:spPr>
          <a:xfrm>
            <a:off x="977153" y="4338917"/>
            <a:ext cx="10004612" cy="923330"/>
          </a:xfrm>
          <a:prstGeom prst="rect">
            <a:avLst/>
          </a:prstGeom>
          <a:noFill/>
        </p:spPr>
        <p:txBody>
          <a:bodyPr wrap="square" rtlCol="0">
            <a:spAutoFit/>
          </a:bodyPr>
          <a:lstStyle/>
          <a:p>
            <a:r>
              <a:rPr lang="en-US" dirty="0"/>
              <a:t>The information within this presentation does not promote the usage of, or speak specific to, any of the fore mentioned relationships specific products.  None of the presenters partnerships are paying for inclusion in said presentation.  </a:t>
            </a:r>
          </a:p>
        </p:txBody>
      </p:sp>
    </p:spTree>
    <p:extLst>
      <p:ext uri="{BB962C8B-B14F-4D97-AF65-F5344CB8AC3E}">
        <p14:creationId xmlns:p14="http://schemas.microsoft.com/office/powerpoint/2010/main" val="2240441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Lost and Restricted Work Days Facility 2</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20</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53343" y="1669085"/>
            <a:ext cx="6096000" cy="3785652"/>
          </a:xfrm>
          <a:prstGeom prst="rect">
            <a:avLst/>
          </a:prstGeom>
        </p:spPr>
        <p:txBody>
          <a:bodyPr>
            <a:spAutoFit/>
          </a:bodyPr>
          <a:lstStyle/>
          <a:p>
            <a:pPr marL="109728" indent="0">
              <a:buNone/>
            </a:pPr>
            <a:r>
              <a:rPr lang="en-US" sz="2400" dirty="0">
                <a:latin typeface="Calibri" panose="020F0502020204030204" pitchFamily="34" charset="0"/>
              </a:rPr>
              <a:t>Lost and restricted workdays are a key measurement for severity of injuries. </a:t>
            </a:r>
          </a:p>
          <a:p>
            <a:pPr marL="109728" indent="0">
              <a:buNone/>
            </a:pPr>
            <a:endParaRPr lang="en-US" sz="2400" dirty="0">
              <a:latin typeface="Calibri" panose="020F0502020204030204" pitchFamily="34" charset="0"/>
            </a:endParaRPr>
          </a:p>
          <a:p>
            <a:pPr marL="109728" indent="0">
              <a:buNone/>
            </a:pPr>
            <a:r>
              <a:rPr lang="en-US" sz="2400" b="1" dirty="0">
                <a:latin typeface="Calibri" panose="020F0502020204030204" pitchFamily="34" charset="0"/>
              </a:rPr>
              <a:t>Lost Workdays</a:t>
            </a:r>
          </a:p>
          <a:p>
            <a:pPr marL="800100" lvl="1" indent="-342900">
              <a:buClr>
                <a:schemeClr val="accent2"/>
              </a:buClr>
              <a:buFont typeface="Arial" panose="020B0604020202020204" pitchFamily="34" charset="0"/>
              <a:buChar char="•"/>
            </a:pPr>
            <a:r>
              <a:rPr lang="en-US" sz="2400" dirty="0">
                <a:latin typeface="Calibri" panose="020F0502020204030204" pitchFamily="34" charset="0"/>
              </a:rPr>
              <a:t>Years 1-5, 462 days</a:t>
            </a:r>
          </a:p>
          <a:p>
            <a:pPr marL="800100" lvl="1" indent="-342900">
              <a:buClr>
                <a:schemeClr val="accent2"/>
              </a:buClr>
              <a:buFont typeface="Arial" panose="020B0604020202020204" pitchFamily="34" charset="0"/>
              <a:buChar char="•"/>
            </a:pPr>
            <a:r>
              <a:rPr lang="en-US" sz="2400" dirty="0">
                <a:latin typeface="Calibri" panose="020F0502020204030204" pitchFamily="34" charset="0"/>
              </a:rPr>
              <a:t>Years 6-8,142 days  </a:t>
            </a:r>
          </a:p>
          <a:p>
            <a:pPr marL="796925" lvl="1" indent="-230188"/>
            <a:r>
              <a:rPr lang="en-US" sz="2400" dirty="0">
                <a:latin typeface="Calibri" panose="020F0502020204030204" pitchFamily="34" charset="0"/>
              </a:rPr>
              <a:t>   </a:t>
            </a:r>
          </a:p>
          <a:p>
            <a:pPr marL="109728" indent="0">
              <a:buNone/>
            </a:pPr>
            <a:r>
              <a:rPr lang="en-US" sz="2400" b="1" dirty="0">
                <a:latin typeface="Calibri" panose="020F0502020204030204" pitchFamily="34" charset="0"/>
              </a:rPr>
              <a:t>Restricted Workdays</a:t>
            </a:r>
          </a:p>
          <a:p>
            <a:pPr marL="800100" lvl="1" indent="-342900">
              <a:buClr>
                <a:schemeClr val="accent4"/>
              </a:buClr>
              <a:buFont typeface="Arial" panose="020B0604020202020204" pitchFamily="34" charset="0"/>
              <a:buChar char="•"/>
            </a:pPr>
            <a:r>
              <a:rPr lang="en-US" sz="2400" dirty="0">
                <a:latin typeface="Calibri" panose="020F0502020204030204" pitchFamily="34" charset="0"/>
              </a:rPr>
              <a:t>Years 1-5, 63 days</a:t>
            </a:r>
          </a:p>
          <a:p>
            <a:pPr marL="800100" lvl="1" indent="-342900">
              <a:buClr>
                <a:schemeClr val="accent4"/>
              </a:buClr>
              <a:buFont typeface="Arial" panose="020B0604020202020204" pitchFamily="34" charset="0"/>
              <a:buChar char="•"/>
            </a:pPr>
            <a:r>
              <a:rPr lang="en-US" sz="2400" dirty="0">
                <a:latin typeface="Calibri" panose="020F0502020204030204" pitchFamily="34" charset="0"/>
              </a:rPr>
              <a:t>Years 6-8, 43 days</a:t>
            </a:r>
          </a:p>
        </p:txBody>
      </p:sp>
      <p:graphicFrame>
        <p:nvGraphicFramePr>
          <p:cNvPr id="11" name="Chart 10"/>
          <p:cNvGraphicFramePr/>
          <p:nvPr>
            <p:extLst>
              <p:ext uri="{D42A27DB-BD31-4B8C-83A1-F6EECF244321}">
                <p14:modId xmlns:p14="http://schemas.microsoft.com/office/powerpoint/2010/main" val="2044951152"/>
              </p:ext>
            </p:extLst>
          </p:nvPr>
        </p:nvGraphicFramePr>
        <p:xfrm>
          <a:off x="6612195" y="1237811"/>
          <a:ext cx="4572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227870" y="3146413"/>
            <a:ext cx="1130711" cy="830997"/>
          </a:xfrm>
          <a:prstGeom prst="rect">
            <a:avLst/>
          </a:prstGeom>
          <a:solidFill>
            <a:schemeClr val="accent2">
              <a:lumMod val="20000"/>
              <a:lumOff val="80000"/>
            </a:schemeClr>
          </a:solidFill>
        </p:spPr>
        <p:txBody>
          <a:bodyPr wrap="square" rtlCol="0">
            <a:spAutoFit/>
          </a:bodyPr>
          <a:lstStyle/>
          <a:p>
            <a:pPr marL="0" lvl="1" algn="ctr"/>
            <a:r>
              <a:rPr lang="en-US" sz="1600" dirty="0">
                <a:latin typeface="Calibri" panose="020F0502020204030204" pitchFamily="34" charset="0"/>
              </a:rPr>
              <a:t>Total reduction of 71%</a:t>
            </a:r>
          </a:p>
        </p:txBody>
      </p:sp>
      <p:sp>
        <p:nvSpPr>
          <p:cNvPr id="12" name="TextBox 11"/>
          <p:cNvSpPr txBox="1"/>
          <p:nvPr/>
        </p:nvSpPr>
        <p:spPr>
          <a:xfrm>
            <a:off x="4227870" y="4623741"/>
            <a:ext cx="1130711" cy="830997"/>
          </a:xfrm>
          <a:prstGeom prst="rect">
            <a:avLst/>
          </a:prstGeom>
          <a:solidFill>
            <a:schemeClr val="accent4">
              <a:lumMod val="20000"/>
              <a:lumOff val="80000"/>
            </a:schemeClr>
          </a:solidFill>
        </p:spPr>
        <p:txBody>
          <a:bodyPr wrap="square" rtlCol="0">
            <a:spAutoFit/>
          </a:bodyPr>
          <a:lstStyle/>
          <a:p>
            <a:pPr marL="0" lvl="1" algn="ctr"/>
            <a:r>
              <a:rPr lang="en-US" sz="1600" dirty="0">
                <a:latin typeface="Calibri" panose="020F0502020204030204" pitchFamily="34" charset="0"/>
              </a:rPr>
              <a:t>Total reduction of 32%</a:t>
            </a:r>
          </a:p>
        </p:txBody>
      </p:sp>
    </p:spTree>
    <p:extLst>
      <p:ext uri="{BB962C8B-B14F-4D97-AF65-F5344CB8AC3E}">
        <p14:creationId xmlns:p14="http://schemas.microsoft.com/office/powerpoint/2010/main" val="186780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Career Ending Injuries Facility 2</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21</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32"/>
          </p:nvPr>
        </p:nvSpPr>
        <p:spPr>
          <a:xfrm>
            <a:off x="518501" y="1676593"/>
            <a:ext cx="11339513" cy="360000"/>
          </a:xfrm>
        </p:spPr>
        <p:txBody>
          <a:bodyPr/>
          <a:lstStyle/>
          <a:p>
            <a:pPr marL="403225" indent="-293688">
              <a:lnSpc>
                <a:spcPct val="100000"/>
              </a:lnSpc>
              <a:spcBef>
                <a:spcPts val="0"/>
              </a:spcBef>
              <a:buClr>
                <a:schemeClr val="accent2"/>
              </a:buClr>
              <a:buFont typeface="Arial" panose="020B0604020202020204" pitchFamily="34" charset="0"/>
              <a:buChar char="•"/>
            </a:pPr>
            <a:r>
              <a:rPr lang="en-US" sz="2600" dirty="0">
                <a:latin typeface="Calibri" panose="020F0502020204030204" pitchFamily="34" charset="0"/>
              </a:rPr>
              <a:t>In years 1-5 there were nine (9) career ending injuries due to SPHM Tasks.</a:t>
            </a:r>
          </a:p>
          <a:p>
            <a:pPr marL="403225" indent="-293688">
              <a:lnSpc>
                <a:spcPct val="100000"/>
              </a:lnSpc>
              <a:spcBef>
                <a:spcPts val="0"/>
              </a:spcBef>
              <a:buClr>
                <a:schemeClr val="accent2"/>
              </a:buClr>
              <a:buFont typeface="Arial" panose="020B0604020202020204" pitchFamily="34" charset="0"/>
              <a:buChar char="•"/>
            </a:pPr>
            <a:endParaRPr lang="en-US" sz="2600" dirty="0">
              <a:latin typeface="Calibri" panose="020F0502020204030204" pitchFamily="34" charset="0"/>
            </a:endParaRPr>
          </a:p>
          <a:p>
            <a:pPr marL="403225" indent="-293688">
              <a:lnSpc>
                <a:spcPct val="100000"/>
              </a:lnSpc>
              <a:spcBef>
                <a:spcPts val="0"/>
              </a:spcBef>
              <a:buClr>
                <a:schemeClr val="accent2"/>
              </a:buClr>
              <a:buFont typeface="Arial" panose="020B0604020202020204" pitchFamily="34" charset="0"/>
              <a:buChar char="•"/>
            </a:pPr>
            <a:r>
              <a:rPr lang="en-US" sz="2600" dirty="0">
                <a:latin typeface="Calibri" panose="020F0502020204030204" pitchFamily="34" charset="0"/>
              </a:rPr>
              <a:t>In the following 3 years there was one (1) career ending injury due to SPHM Tasks.</a:t>
            </a:r>
          </a:p>
          <a:p>
            <a:pPr marL="109728">
              <a:lnSpc>
                <a:spcPct val="100000"/>
              </a:lnSpc>
              <a:spcBef>
                <a:spcPts val="0"/>
              </a:spcBef>
            </a:pPr>
            <a:endParaRPr lang="en-US" sz="2600" dirty="0">
              <a:latin typeface="Calibri" panose="020F0502020204030204" pitchFamily="34" charset="0"/>
            </a:endParaRPr>
          </a:p>
          <a:p>
            <a:pPr marL="403225" indent="-293688">
              <a:lnSpc>
                <a:spcPct val="100000"/>
              </a:lnSpc>
              <a:spcBef>
                <a:spcPts val="0"/>
              </a:spcBef>
              <a:buClr>
                <a:schemeClr val="accent2"/>
              </a:buClr>
              <a:buFont typeface="Arial" panose="020B0604020202020204" pitchFamily="34" charset="0"/>
              <a:buChar char="•"/>
            </a:pPr>
            <a:r>
              <a:rPr lang="en-US" sz="2600" dirty="0">
                <a:latin typeface="Calibri" panose="020F0502020204030204" pitchFamily="34" charset="0"/>
              </a:rPr>
              <a:t>Years 1-5</a:t>
            </a:r>
            <a:r>
              <a:rPr lang="en-US" sz="2600" dirty="0">
                <a:solidFill>
                  <a:schemeClr val="tx1"/>
                </a:solidFill>
                <a:latin typeface="Calibri" panose="020F0502020204030204" pitchFamily="34" charset="0"/>
              </a:rPr>
              <a:t> = 1.8 Careers lost annually</a:t>
            </a:r>
          </a:p>
          <a:p>
            <a:pPr marL="403225" indent="-293688">
              <a:lnSpc>
                <a:spcPct val="100000"/>
              </a:lnSpc>
              <a:spcBef>
                <a:spcPts val="0"/>
              </a:spcBef>
              <a:buClr>
                <a:schemeClr val="accent2"/>
              </a:buClr>
              <a:buFont typeface="Arial" panose="020B0604020202020204" pitchFamily="34" charset="0"/>
              <a:buChar char="•"/>
            </a:pPr>
            <a:endParaRPr lang="en-US" sz="400" dirty="0">
              <a:solidFill>
                <a:schemeClr val="tx1"/>
              </a:solidFill>
              <a:latin typeface="Calibri" panose="020F0502020204030204" pitchFamily="34" charset="0"/>
            </a:endParaRPr>
          </a:p>
          <a:p>
            <a:pPr marL="403225" indent="-293688">
              <a:lnSpc>
                <a:spcPct val="100000"/>
              </a:lnSpc>
              <a:spcBef>
                <a:spcPts val="0"/>
              </a:spcBef>
              <a:buClr>
                <a:schemeClr val="accent2"/>
              </a:buClr>
              <a:buFont typeface="Arial" panose="020B0604020202020204" pitchFamily="34" charset="0"/>
              <a:buChar char="•"/>
            </a:pPr>
            <a:endParaRPr lang="en-US" sz="2600" dirty="0">
              <a:solidFill>
                <a:schemeClr val="tx1"/>
              </a:solidFill>
              <a:latin typeface="Calibri" panose="020F0502020204030204" pitchFamily="34" charset="0"/>
            </a:endParaRPr>
          </a:p>
          <a:p>
            <a:pPr marL="403225" indent="-293688">
              <a:lnSpc>
                <a:spcPct val="100000"/>
              </a:lnSpc>
              <a:spcBef>
                <a:spcPts val="0"/>
              </a:spcBef>
              <a:buClr>
                <a:schemeClr val="accent2"/>
              </a:buClr>
              <a:buFont typeface="Arial" panose="020B0604020202020204" pitchFamily="34" charset="0"/>
              <a:buChar char="•"/>
            </a:pPr>
            <a:r>
              <a:rPr lang="en-US" sz="2600" dirty="0">
                <a:solidFill>
                  <a:schemeClr val="tx1"/>
                </a:solidFill>
                <a:latin typeface="Calibri" panose="020F0502020204030204" pitchFamily="34" charset="0"/>
              </a:rPr>
              <a:t>Years 6-8 = .25 Careers lost annually</a:t>
            </a:r>
          </a:p>
          <a:p>
            <a:endParaRPr lang="en-US" sz="2600" dirty="0">
              <a:latin typeface="Calibri" panose="020F0502020204030204" pitchFamily="34" charset="0"/>
            </a:endParaRPr>
          </a:p>
        </p:txBody>
      </p:sp>
    </p:spTree>
    <p:extLst>
      <p:ext uri="{BB962C8B-B14F-4D97-AF65-F5344CB8AC3E}">
        <p14:creationId xmlns:p14="http://schemas.microsoft.com/office/powerpoint/2010/main" val="459761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5E87-3F8C-4388-A37C-3AAEEA768105}"/>
              </a:ext>
            </a:extLst>
          </p:cNvPr>
          <p:cNvSpPr>
            <a:spLocks noGrp="1"/>
          </p:cNvSpPr>
          <p:nvPr>
            <p:ph type="title"/>
          </p:nvPr>
        </p:nvSpPr>
        <p:spPr>
          <a:xfrm>
            <a:off x="514132" y="432000"/>
            <a:ext cx="11328000" cy="432000"/>
          </a:xfrm>
        </p:spPr>
        <p:txBody>
          <a:bodyPr/>
          <a:lstStyle/>
          <a:p>
            <a:r>
              <a:rPr lang="en-US" dirty="0"/>
              <a:t>Facility 3 </a:t>
            </a:r>
          </a:p>
        </p:txBody>
      </p:sp>
      <p:sp>
        <p:nvSpPr>
          <p:cNvPr id="5" name="Slide Number Placeholder 4">
            <a:extLst>
              <a:ext uri="{FF2B5EF4-FFF2-40B4-BE49-F238E27FC236}">
                <a16:creationId xmlns:a16="http://schemas.microsoft.com/office/drawing/2014/main" id="{3A230EC0-B9FE-403C-A8D5-7B9C7665CB8E}"/>
              </a:ext>
            </a:extLst>
          </p:cNvPr>
          <p:cNvSpPr>
            <a:spLocks noGrp="1"/>
          </p:cNvSpPr>
          <p:nvPr>
            <p:ph type="sldNum" sz="quarter" idx="33"/>
          </p:nvPr>
        </p:nvSpPr>
        <p:spPr/>
        <p:txBody>
          <a:bodyPr/>
          <a:lstStyle/>
          <a:p>
            <a:fld id="{19B51A1E-902D-48AF-9020-955120F399B6}" type="slidenum">
              <a:rPr lang="en-US" noProof="0" smtClean="0"/>
              <a:pPr/>
              <a:t>22</a:t>
            </a:fld>
            <a:endParaRPr lang="en-US" noProof="0" dirty="0"/>
          </a:p>
        </p:txBody>
      </p:sp>
      <p:sp>
        <p:nvSpPr>
          <p:cNvPr id="10" name="Isosceles Triangle 9">
            <a:extLst>
              <a:ext uri="{FF2B5EF4-FFF2-40B4-BE49-F238E27FC236}">
                <a16:creationId xmlns:a16="http://schemas.microsoft.com/office/drawing/2014/main" id="{7EDE5818-1F8A-4817-B0A7-FA387ABA3DC8}"/>
              </a:ext>
            </a:extLst>
          </p:cNvPr>
          <p:cNvSpPr/>
          <p:nvPr/>
        </p:nvSpPr>
        <p:spPr>
          <a:xfrm rot="5400000">
            <a:off x="-85897"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D5550C3-0EDE-722F-F9E5-01A9918E8DFF}"/>
              </a:ext>
            </a:extLst>
          </p:cNvPr>
          <p:cNvPicPr>
            <a:picLocks noChangeAspect="1"/>
          </p:cNvPicPr>
          <p:nvPr/>
        </p:nvPicPr>
        <p:blipFill>
          <a:blip r:embed="rId2"/>
          <a:stretch>
            <a:fillRect/>
          </a:stretch>
        </p:blipFill>
        <p:spPr>
          <a:xfrm>
            <a:off x="420488" y="1271081"/>
            <a:ext cx="5582063" cy="3495652"/>
          </a:xfrm>
          <a:prstGeom prst="rect">
            <a:avLst/>
          </a:prstGeom>
        </p:spPr>
      </p:pic>
      <p:pic>
        <p:nvPicPr>
          <p:cNvPr id="15" name="Picture 14">
            <a:extLst>
              <a:ext uri="{FF2B5EF4-FFF2-40B4-BE49-F238E27FC236}">
                <a16:creationId xmlns:a16="http://schemas.microsoft.com/office/drawing/2014/main" id="{FDA598C9-D741-83A7-C0A4-5DF987D7BB15}"/>
              </a:ext>
            </a:extLst>
          </p:cNvPr>
          <p:cNvPicPr>
            <a:picLocks noChangeAspect="1"/>
          </p:cNvPicPr>
          <p:nvPr/>
        </p:nvPicPr>
        <p:blipFill>
          <a:blip r:embed="rId3"/>
          <a:stretch>
            <a:fillRect/>
          </a:stretch>
        </p:blipFill>
        <p:spPr>
          <a:xfrm>
            <a:off x="5874473" y="880542"/>
            <a:ext cx="5967659" cy="3966442"/>
          </a:xfrm>
          <a:prstGeom prst="rect">
            <a:avLst/>
          </a:prstGeom>
        </p:spPr>
      </p:pic>
    </p:spTree>
    <p:extLst>
      <p:ext uri="{BB962C8B-B14F-4D97-AF65-F5344CB8AC3E}">
        <p14:creationId xmlns:p14="http://schemas.microsoft.com/office/powerpoint/2010/main" val="330646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Other Measurables</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23</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E340BFE-AC0E-E9BE-F76A-3FE840A63DFB}"/>
              </a:ext>
            </a:extLst>
          </p:cNvPr>
          <p:cNvSpPr txBox="1"/>
          <p:nvPr/>
        </p:nvSpPr>
        <p:spPr>
          <a:xfrm>
            <a:off x="829733" y="1329267"/>
            <a:ext cx="9609667" cy="2585323"/>
          </a:xfrm>
          <a:prstGeom prst="rect">
            <a:avLst/>
          </a:prstGeom>
          <a:noFill/>
        </p:spPr>
        <p:txBody>
          <a:bodyPr wrap="square" rtlCol="0">
            <a:spAutoFit/>
          </a:bodyPr>
          <a:lstStyle/>
          <a:p>
            <a:r>
              <a:rPr lang="en-US" dirty="0"/>
              <a:t>There are a number of other areas that the SPHM Program impacts that can be measured including:</a:t>
            </a:r>
          </a:p>
          <a:p>
            <a:endParaRPr lang="en-US" dirty="0"/>
          </a:p>
          <a:p>
            <a:pPr marL="285750" indent="-285750">
              <a:buFont typeface="Arial" panose="020B0604020202020204" pitchFamily="34" charset="0"/>
              <a:buChar char="•"/>
            </a:pPr>
            <a:r>
              <a:rPr lang="en-US" dirty="0"/>
              <a:t>Staff retention</a:t>
            </a:r>
          </a:p>
          <a:p>
            <a:pPr marL="285750" indent="-285750">
              <a:buFont typeface="Arial" panose="020B0604020202020204" pitchFamily="34" charset="0"/>
              <a:buChar char="•"/>
            </a:pPr>
            <a:r>
              <a:rPr lang="en-US" dirty="0"/>
              <a:t>Reduction in falls</a:t>
            </a:r>
          </a:p>
          <a:p>
            <a:pPr marL="285750" indent="-285750">
              <a:buFont typeface="Arial" panose="020B0604020202020204" pitchFamily="34" charset="0"/>
              <a:buChar char="•"/>
            </a:pPr>
            <a:r>
              <a:rPr lang="en-US" dirty="0"/>
              <a:t>Reduction in HAPI’s</a:t>
            </a:r>
          </a:p>
          <a:p>
            <a:pPr marL="285750" indent="-285750">
              <a:buFont typeface="Arial" panose="020B0604020202020204" pitchFamily="34" charset="0"/>
              <a:buChar char="•"/>
            </a:pPr>
            <a:r>
              <a:rPr lang="en-US" dirty="0"/>
              <a:t>Reduced length of stay/better patient outcomes</a:t>
            </a:r>
          </a:p>
          <a:p>
            <a:pPr marL="285750" indent="-285750">
              <a:buFont typeface="Arial" panose="020B0604020202020204" pitchFamily="34" charset="0"/>
              <a:buChar char="•"/>
            </a:pPr>
            <a:endParaRPr lang="en-US" dirty="0"/>
          </a:p>
          <a:p>
            <a:r>
              <a:rPr lang="en-US" dirty="0"/>
              <a:t>Others? </a:t>
            </a:r>
          </a:p>
        </p:txBody>
      </p:sp>
    </p:spTree>
    <p:extLst>
      <p:ext uri="{BB962C8B-B14F-4D97-AF65-F5344CB8AC3E}">
        <p14:creationId xmlns:p14="http://schemas.microsoft.com/office/powerpoint/2010/main" val="165859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Actions Moving Forward</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24</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0F3A42-B666-DA89-E4D0-AC0646FAFB61}"/>
              </a:ext>
            </a:extLst>
          </p:cNvPr>
          <p:cNvSpPr txBox="1"/>
          <p:nvPr/>
        </p:nvSpPr>
        <p:spPr>
          <a:xfrm>
            <a:off x="897467" y="1481667"/>
            <a:ext cx="10160154" cy="2708434"/>
          </a:xfrm>
          <a:prstGeom prst="rect">
            <a:avLst/>
          </a:prstGeom>
          <a:noFill/>
        </p:spPr>
        <p:txBody>
          <a:bodyPr wrap="none" rtlCol="0">
            <a:spAutoFit/>
          </a:bodyPr>
          <a:lstStyle/>
          <a:p>
            <a:pPr marL="285750" indent="-285750">
              <a:buFont typeface="Arial" panose="020B0604020202020204" pitchFamily="34" charset="0"/>
              <a:buChar char="•"/>
            </a:pPr>
            <a:r>
              <a:rPr lang="en-US" dirty="0"/>
              <a:t>Promote the utilization of your incident reporting system, make sure it works!</a:t>
            </a:r>
          </a:p>
          <a:p>
            <a:pPr marL="285750" indent="-285750">
              <a:buFont typeface="Arial" panose="020B0604020202020204" pitchFamily="34" charset="0"/>
              <a:buChar char="•"/>
            </a:pPr>
            <a:r>
              <a:rPr lang="en-US" dirty="0"/>
              <a:t>Work with your workers comp carriers and risk person to collect the historical key data</a:t>
            </a:r>
          </a:p>
          <a:p>
            <a:pPr marL="285750" indent="-285750">
              <a:buFont typeface="Arial" panose="020B0604020202020204" pitchFamily="34" charset="0"/>
              <a:buChar char="•"/>
            </a:pPr>
            <a:r>
              <a:rPr lang="en-US" dirty="0"/>
              <a:t>Identify the gaps in your SPHM Program</a:t>
            </a:r>
          </a:p>
          <a:p>
            <a:pPr marL="285750" indent="-285750">
              <a:buFont typeface="Arial" panose="020B0604020202020204" pitchFamily="34" charset="0"/>
              <a:buChar char="•"/>
            </a:pPr>
            <a:r>
              <a:rPr lang="en-US" dirty="0"/>
              <a:t>Evaluate costs to eliminate task, calculate savings opportunity then take business case to leadership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algn="ctr"/>
            <a:r>
              <a:rPr lang="en-US" sz="4400" dirty="0"/>
              <a:t>ASK FOR HELP!!!  </a:t>
            </a:r>
          </a:p>
        </p:txBody>
      </p:sp>
    </p:spTree>
    <p:extLst>
      <p:ext uri="{BB962C8B-B14F-4D97-AF65-F5344CB8AC3E}">
        <p14:creationId xmlns:p14="http://schemas.microsoft.com/office/powerpoint/2010/main" val="11446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Last Thoughts…  </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2001" y="1550958"/>
            <a:ext cx="11339513" cy="698256"/>
          </a:xfrm>
        </p:spPr>
        <p:txBody>
          <a:bodyPr/>
          <a:lstStyle/>
          <a:p>
            <a:pPr marL="109728" algn="ctr">
              <a:lnSpc>
                <a:spcPct val="150000"/>
              </a:lnSpc>
              <a:spcBef>
                <a:spcPts val="0"/>
              </a:spcBef>
            </a:pPr>
            <a:r>
              <a:rPr lang="en-US" sz="2800" b="1" dirty="0">
                <a:solidFill>
                  <a:schemeClr val="tx1"/>
                </a:solidFill>
              </a:rPr>
              <a:t>“Inspect what you expect!”</a:t>
            </a:r>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25</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16065" y="2792905"/>
            <a:ext cx="6252428" cy="1384995"/>
          </a:xfrm>
          <a:prstGeom prst="rect">
            <a:avLst/>
          </a:prstGeom>
          <a:noFill/>
        </p:spPr>
        <p:txBody>
          <a:bodyPr wrap="square" rtlCol="0">
            <a:spAutoFit/>
          </a:bodyPr>
          <a:lstStyle/>
          <a:p>
            <a:pPr algn="ctr"/>
            <a:r>
              <a:rPr lang="en-US" sz="2800" dirty="0"/>
              <a:t>“</a:t>
            </a:r>
            <a:r>
              <a:rPr lang="en-US" sz="2800" b="1" dirty="0"/>
              <a:t>What you permit</a:t>
            </a:r>
            <a:r>
              <a:rPr lang="en-US" sz="2800" dirty="0"/>
              <a:t>, </a:t>
            </a:r>
            <a:r>
              <a:rPr lang="en-US" sz="2800" b="1" dirty="0"/>
              <a:t>you promote</a:t>
            </a:r>
            <a:r>
              <a:rPr lang="en-US" sz="2800" dirty="0"/>
              <a:t>. </a:t>
            </a:r>
          </a:p>
          <a:p>
            <a:pPr algn="ctr"/>
            <a:r>
              <a:rPr lang="en-US" sz="2800" b="1" dirty="0"/>
              <a:t>What you allow</a:t>
            </a:r>
            <a:r>
              <a:rPr lang="en-US" sz="2800" dirty="0"/>
              <a:t>, </a:t>
            </a:r>
            <a:r>
              <a:rPr lang="en-US" sz="2800" b="1" dirty="0"/>
              <a:t>you encourage</a:t>
            </a:r>
            <a:r>
              <a:rPr lang="en-US" sz="2800" dirty="0"/>
              <a:t>. </a:t>
            </a:r>
          </a:p>
          <a:p>
            <a:pPr algn="ctr"/>
            <a:r>
              <a:rPr lang="en-US" sz="2800" b="1" dirty="0"/>
              <a:t>What you condone</a:t>
            </a:r>
            <a:r>
              <a:rPr lang="en-US" sz="2800" dirty="0"/>
              <a:t>, </a:t>
            </a:r>
            <a:r>
              <a:rPr lang="en-US" sz="2800" b="1" dirty="0"/>
              <a:t>you own</a:t>
            </a:r>
            <a:r>
              <a:rPr lang="en-US" sz="2800" dirty="0"/>
              <a:t>.”</a:t>
            </a:r>
          </a:p>
        </p:txBody>
      </p:sp>
    </p:spTree>
    <p:extLst>
      <p:ext uri="{BB962C8B-B14F-4D97-AF65-F5344CB8AC3E}">
        <p14:creationId xmlns:p14="http://schemas.microsoft.com/office/powerpoint/2010/main" val="376202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Thank You!</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2001" y="1652853"/>
            <a:ext cx="11339513" cy="2738458"/>
          </a:xfrm>
        </p:spPr>
        <p:txBody>
          <a:bodyPr numCol="1"/>
          <a:lstStyle/>
          <a:p>
            <a:pPr algn="ctr">
              <a:lnSpc>
                <a:spcPct val="100000"/>
              </a:lnSpc>
              <a:spcBef>
                <a:spcPts val="0"/>
              </a:spcBef>
            </a:pPr>
            <a:endParaRPr lang="en-US" sz="2400" b="1" dirty="0">
              <a:solidFill>
                <a:schemeClr val="tx1"/>
              </a:solidFill>
              <a:latin typeface="Calibri" panose="020F0502020204030204" pitchFamily="34" charset="0"/>
            </a:endParaRPr>
          </a:p>
          <a:p>
            <a:pPr algn="ctr">
              <a:lnSpc>
                <a:spcPct val="100000"/>
              </a:lnSpc>
              <a:spcBef>
                <a:spcPts val="0"/>
              </a:spcBef>
            </a:pPr>
            <a:r>
              <a:rPr lang="en-US" sz="2400" b="1" dirty="0"/>
              <a:t>Chris Craigmile, CSPHP</a:t>
            </a:r>
          </a:p>
          <a:p>
            <a:pPr algn="ctr">
              <a:lnSpc>
                <a:spcPct val="100000"/>
              </a:lnSpc>
              <a:spcBef>
                <a:spcPts val="0"/>
              </a:spcBef>
            </a:pPr>
            <a:r>
              <a:rPr lang="en-US" sz="2400" dirty="0"/>
              <a:t>Safe Patient Handling Consultant</a:t>
            </a:r>
          </a:p>
          <a:p>
            <a:pPr algn="ctr">
              <a:lnSpc>
                <a:spcPct val="100000"/>
              </a:lnSpc>
              <a:spcBef>
                <a:spcPts val="0"/>
              </a:spcBef>
            </a:pPr>
            <a:r>
              <a:rPr lang="en-US" sz="2400" dirty="0"/>
              <a:t>Craigmile Health Solutions LLC</a:t>
            </a:r>
          </a:p>
          <a:p>
            <a:pPr algn="ctr">
              <a:lnSpc>
                <a:spcPct val="100000"/>
              </a:lnSpc>
              <a:spcBef>
                <a:spcPts val="0"/>
              </a:spcBef>
            </a:pPr>
            <a:r>
              <a:rPr lang="en-US" sz="2400" dirty="0"/>
              <a:t>C-(315)955-5422</a:t>
            </a:r>
          </a:p>
          <a:p>
            <a:pPr algn="ctr">
              <a:lnSpc>
                <a:spcPct val="100000"/>
              </a:lnSpc>
              <a:spcBef>
                <a:spcPts val="0"/>
              </a:spcBef>
            </a:pPr>
            <a:r>
              <a:rPr lang="en-US" sz="2400" dirty="0"/>
              <a:t>F-(855)750-2005</a:t>
            </a:r>
          </a:p>
          <a:p>
            <a:pPr algn="ctr">
              <a:lnSpc>
                <a:spcPct val="100000"/>
              </a:lnSpc>
              <a:spcBef>
                <a:spcPts val="0"/>
              </a:spcBef>
            </a:pPr>
            <a:r>
              <a:rPr lang="en-US" sz="2400" u="sng" dirty="0"/>
              <a:t>Chris@craigmilehealth.com</a:t>
            </a:r>
            <a:endParaRPr lang="en-US" sz="2400" dirty="0"/>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26</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90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4F3F-F9B5-D391-8DC4-BE2F8C87EC5D}"/>
              </a:ext>
            </a:extLst>
          </p:cNvPr>
          <p:cNvSpPr>
            <a:spLocks noGrp="1"/>
          </p:cNvSpPr>
          <p:nvPr>
            <p:ph type="title"/>
          </p:nvPr>
        </p:nvSpPr>
        <p:spPr>
          <a:xfrm>
            <a:off x="2133600" y="609600"/>
            <a:ext cx="6347713" cy="838200"/>
          </a:xfrm>
        </p:spPr>
        <p:txBody>
          <a:bodyPr/>
          <a:lstStyle/>
          <a:p>
            <a:r>
              <a:rPr lang="en-US" dirty="0"/>
              <a:t>Assessors Biography</a:t>
            </a:r>
          </a:p>
        </p:txBody>
      </p:sp>
      <p:sp>
        <p:nvSpPr>
          <p:cNvPr id="3" name="Content Placeholder 2">
            <a:extLst>
              <a:ext uri="{FF2B5EF4-FFF2-40B4-BE49-F238E27FC236}">
                <a16:creationId xmlns:a16="http://schemas.microsoft.com/office/drawing/2014/main" id="{AA06E547-F6CE-4E07-14DB-C894BFDAD3A1}"/>
              </a:ext>
            </a:extLst>
          </p:cNvPr>
          <p:cNvSpPr>
            <a:spLocks noGrp="1"/>
          </p:cNvSpPr>
          <p:nvPr>
            <p:ph idx="1"/>
          </p:nvPr>
        </p:nvSpPr>
        <p:spPr>
          <a:xfrm>
            <a:off x="1875401" y="1754230"/>
            <a:ext cx="6864113" cy="2717016"/>
          </a:xfrm>
        </p:spPr>
        <p:txBody>
          <a:bodyPr>
            <a:normAutofit fontScale="92500" lnSpcReduction="10000"/>
          </a:bodyPr>
          <a:lstStyle/>
          <a:p>
            <a:pPr marL="0" indent="0" defTabSz="685800" eaLnBrk="0" fontAlgn="base" hangingPunct="0">
              <a:spcBef>
                <a:spcPct val="0"/>
              </a:spcBef>
              <a:spcAft>
                <a:spcPct val="0"/>
              </a:spcAft>
              <a:buClrTx/>
              <a:buSzTx/>
              <a:buNone/>
            </a:pPr>
            <a:r>
              <a:rPr lang="en-US" altLang="en-US" sz="1350" dirty="0">
                <a:solidFill>
                  <a:schemeClr val="tx1"/>
                </a:solidFill>
                <a:latin typeface="Calibri" panose="020F0502020204030204" pitchFamily="34" charset="0"/>
                <a:ea typeface="Calibri" panose="020F0502020204030204" pitchFamily="34" charset="0"/>
                <a:cs typeface="Times New Roman" panose="02020603050405020304" pitchFamily="18" charset="0"/>
              </a:rPr>
              <a:t>Chris Craigmile is a Certified Safe Patient Handling Professional primarily focused in Acute and Long-Term Healthcare settings and has spent the last 13 years developing, implementing and supporting Safe Patient Handling Programs across Upstate New York.  Chris is highly sought-after consultant for Safe Patient Handling and Mobility (SPHM) risk assessments include attending to the environmental impacts that either obstruct or promote the safe movement of patients.  He presently sits on several safe patient handling committees, architectural committee and educational programs.  He is an active member with the Association of Safe Patient Handling Professionals, on the executive committee for SPHM certification, on the Certification Exam Committee and an educator and trainer specializing in SPHM.  He is the co-founder and organizer of the annual NYS SPHM Summit held in Utica, NY with attendances reaching over 150 SPHM professionals from across the country.</a:t>
            </a:r>
            <a:endParaRPr lang="en-US" altLang="en-US" sz="825" dirty="0">
              <a:solidFill>
                <a:schemeClr val="tx1"/>
              </a:solidFill>
            </a:endParaRPr>
          </a:p>
          <a:p>
            <a:pPr marL="0" indent="0" defTabSz="685800" eaLnBrk="0" fontAlgn="base" hangingPunct="0">
              <a:spcBef>
                <a:spcPct val="0"/>
              </a:spcBef>
              <a:spcAft>
                <a:spcPct val="0"/>
              </a:spcAft>
              <a:buClrTx/>
              <a:buSzTx/>
              <a:buNone/>
            </a:pPr>
            <a:endParaRPr lang="en-US" altLang="en-US" sz="13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defTabSz="685800" eaLnBrk="0" fontAlgn="base" hangingPunct="0">
              <a:spcBef>
                <a:spcPct val="0"/>
              </a:spcBef>
              <a:spcAft>
                <a:spcPct val="0"/>
              </a:spcAft>
              <a:buClrTx/>
              <a:buSzTx/>
              <a:buNone/>
            </a:pPr>
            <a:r>
              <a:rPr lang="en-US" altLang="en-US" sz="135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year he is launching two new division as part of Craigmile Health Solutions, SPH in EMS and SPH in Mortuaries.  </a:t>
            </a:r>
            <a:endParaRPr lang="en-US" altLang="en-US" sz="825" dirty="0">
              <a:solidFill>
                <a:schemeClr val="tx1"/>
              </a:solidFill>
            </a:endParaRPr>
          </a:p>
          <a:p>
            <a:pPr marL="0" indent="0" defTabSz="685800" eaLnBrk="0" fontAlgn="base" hangingPunct="0">
              <a:spcBef>
                <a:spcPct val="0"/>
              </a:spcBef>
              <a:spcAft>
                <a:spcPct val="0"/>
              </a:spcAft>
              <a:buClrTx/>
              <a:buSzTx/>
              <a:buNone/>
            </a:pPr>
            <a:endParaRPr lang="en-US" altLang="en-US" sz="13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defTabSz="685800" eaLnBrk="0" fontAlgn="base" hangingPunct="0">
              <a:spcBef>
                <a:spcPct val="0"/>
              </a:spcBef>
              <a:spcAft>
                <a:spcPct val="0"/>
              </a:spcAft>
              <a:buClrTx/>
              <a:buSzTx/>
              <a:buNone/>
            </a:pPr>
            <a:r>
              <a:rPr lang="en-US" altLang="en-US" sz="1350" dirty="0">
                <a:solidFill>
                  <a:schemeClr val="tx1"/>
                </a:solidFill>
                <a:latin typeface="Calibri" panose="020F0502020204030204" pitchFamily="34" charset="0"/>
                <a:ea typeface="Calibri" panose="020F0502020204030204" pitchFamily="34" charset="0"/>
                <a:cs typeface="Times New Roman" panose="02020603050405020304" pitchFamily="18" charset="0"/>
              </a:rPr>
              <a:t>Presentations:</a:t>
            </a:r>
            <a:endParaRPr lang="en-US" altLang="en-US" sz="825" dirty="0">
              <a:solidFill>
                <a:schemeClr val="tx1"/>
              </a:solidFill>
            </a:endParaRPr>
          </a:p>
          <a:p>
            <a:pPr marL="0" indent="0">
              <a:buNone/>
            </a:pPr>
            <a:endParaRPr lang="en-US" dirty="0"/>
          </a:p>
        </p:txBody>
      </p:sp>
      <p:sp>
        <p:nvSpPr>
          <p:cNvPr id="5" name="Slide Number Placeholder 4">
            <a:extLst>
              <a:ext uri="{FF2B5EF4-FFF2-40B4-BE49-F238E27FC236}">
                <a16:creationId xmlns:a16="http://schemas.microsoft.com/office/drawing/2014/main" id="{B6B399D8-B632-A760-CE6C-357AE62AF003}"/>
              </a:ext>
            </a:extLst>
          </p:cNvPr>
          <p:cNvSpPr>
            <a:spLocks noGrp="1"/>
          </p:cNvSpPr>
          <p:nvPr>
            <p:ph type="sldNum" sz="quarter" idx="12"/>
          </p:nvPr>
        </p:nvSpPr>
        <p:spPr/>
        <p:txBody>
          <a:bodyPr/>
          <a:lstStyle/>
          <a:p>
            <a:fld id="{DFE05826-CC56-4FE2-83F7-CB73C67A9C57}" type="slidenum">
              <a:rPr lang="en-US">
                <a:solidFill>
                  <a:srgbClr val="5FCBEF"/>
                </a:solidFill>
                <a:latin typeface="Trebuchet MS" panose="020B0603020202020204"/>
              </a:rPr>
              <a:pPr/>
              <a:t>3</a:t>
            </a:fld>
            <a:endParaRPr lang="en-US">
              <a:solidFill>
                <a:srgbClr val="5FCBEF"/>
              </a:solidFill>
              <a:latin typeface="Trebuchet MS" panose="020B0603020202020204"/>
            </a:endParaRPr>
          </a:p>
        </p:txBody>
      </p:sp>
      <p:sp>
        <p:nvSpPr>
          <p:cNvPr id="6" name="Rectangle 2">
            <a:extLst>
              <a:ext uri="{FF2B5EF4-FFF2-40B4-BE49-F238E27FC236}">
                <a16:creationId xmlns:a16="http://schemas.microsoft.com/office/drawing/2014/main" id="{5E6D4BBD-3D62-3E8A-EDB8-C4C55557CEBB}"/>
              </a:ext>
            </a:extLst>
          </p:cNvPr>
          <p:cNvSpPr>
            <a:spLocks noChangeArrowheads="1"/>
          </p:cNvSpPr>
          <p:nvPr/>
        </p:nvSpPr>
        <p:spPr bwMode="auto">
          <a:xfrm>
            <a:off x="-360218" y="8902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latin typeface="Trebuchet MS" panose="020B0603020202020204"/>
            </a:endParaRPr>
          </a:p>
        </p:txBody>
      </p:sp>
      <p:pic>
        <p:nvPicPr>
          <p:cNvPr id="2049" name="Picture 1">
            <a:extLst>
              <a:ext uri="{FF2B5EF4-FFF2-40B4-BE49-F238E27FC236}">
                <a16:creationId xmlns:a16="http://schemas.microsoft.com/office/drawing/2014/main" id="{E421BECF-A488-9086-60A2-337F8E4F3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269" y="3733312"/>
            <a:ext cx="1859756" cy="20133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89AD29-554E-B50E-1A55-B02FB57F51DF}"/>
              </a:ext>
            </a:extLst>
          </p:cNvPr>
          <p:cNvSpPr txBox="1"/>
          <p:nvPr/>
        </p:nvSpPr>
        <p:spPr>
          <a:xfrm>
            <a:off x="1992267" y="4471247"/>
            <a:ext cx="6347713" cy="1384995"/>
          </a:xfrm>
          <a:prstGeom prst="rect">
            <a:avLst/>
          </a:prstGeom>
          <a:noFill/>
        </p:spPr>
        <p:txBody>
          <a:bodyPr wrap="square" numCol="2" rtlCol="0">
            <a:spAutoFit/>
          </a:bodyPr>
          <a:lstStyle/>
          <a:p>
            <a:pPr marL="214313" indent="-214313" defTabSz="6858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Key Elements to Developing, Implementing and Managing SPHM Programs</a:t>
            </a:r>
            <a:endParaRPr lang="en-US" altLang="en-US" sz="1200" dirty="0">
              <a:solidFill>
                <a:prstClr val="black"/>
              </a:solidFill>
              <a:latin typeface="Trebuchet MS" panose="020B0603020202020204"/>
            </a:endParaRPr>
          </a:p>
          <a:p>
            <a:pPr marL="214313" indent="-214313" defTabSz="6858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Building the Business Case, Benchmarking and Creating Compliance</a:t>
            </a:r>
            <a:endParaRPr lang="en-US" altLang="en-US" sz="1200" dirty="0">
              <a:solidFill>
                <a:prstClr val="black"/>
              </a:solidFill>
              <a:latin typeface="Trebuchet MS" panose="020B0603020202020204"/>
            </a:endParaRPr>
          </a:p>
          <a:p>
            <a:pPr marL="214313" indent="-214313" defTabSz="6858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Integrating Ancillary Departments </a:t>
            </a:r>
            <a:endParaRPr lang="en-US" altLang="en-US" sz="1200" dirty="0">
              <a:solidFill>
                <a:prstClr val="black"/>
              </a:solidFill>
              <a:latin typeface="Trebuchet MS" panose="020B0603020202020204"/>
            </a:endParaRPr>
          </a:p>
          <a:p>
            <a:pPr marL="214313" indent="-214313" defTabSz="6858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Understanding the NYS Safe Patient Handling Act </a:t>
            </a:r>
            <a:endParaRPr lang="en-US" altLang="en-US" sz="1200" dirty="0">
              <a:solidFill>
                <a:prstClr val="black"/>
              </a:solidFill>
              <a:latin typeface="Trebuchet MS" panose="020B0603020202020204"/>
            </a:endParaRPr>
          </a:p>
          <a:p>
            <a:pPr marL="214313" indent="-214313" defTabSz="6858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SPHM Equipment Decision Making</a:t>
            </a:r>
            <a:endParaRPr lang="en-US" altLang="en-US" sz="1200" dirty="0">
              <a:solidFill>
                <a:prstClr val="black"/>
              </a:solidFill>
              <a:latin typeface="Trebuchet MS" panose="020B0603020202020204"/>
            </a:endParaRPr>
          </a:p>
          <a:p>
            <a:pPr marL="214313" indent="-214313" defTabSz="6858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SPHM in Architecture</a:t>
            </a:r>
            <a:endParaRPr lang="en-US" altLang="en-US" sz="1200" dirty="0">
              <a:solidFill>
                <a:prstClr val="black"/>
              </a:solidFill>
              <a:latin typeface="Trebuchet MS" panose="020B0603020202020204"/>
            </a:endParaRPr>
          </a:p>
          <a:p>
            <a:pPr marL="214313" indent="-214313" defTabSz="6858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Bariatric Patient and pathways from Admission to Discharge </a:t>
            </a:r>
            <a:endParaRPr lang="en-US" altLang="en-US" sz="1200" dirty="0">
              <a:solidFill>
                <a:prstClr val="black"/>
              </a:solidFill>
              <a:latin typeface="Trebuchet MS" panose="020B0603020202020204"/>
            </a:endParaRPr>
          </a:p>
          <a:p>
            <a:pPr marL="214313" indent="-214313" defTabSz="6858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SPHM and OR protocols</a:t>
            </a:r>
            <a:endParaRPr lang="en-US" altLang="en-US" sz="1200" dirty="0">
              <a:solidFill>
                <a:prstClr val="black"/>
              </a:solidFill>
              <a:latin typeface="Trebuchet MS" panose="020B0603020202020204"/>
            </a:endParaRPr>
          </a:p>
          <a:p>
            <a:pPr marL="214313" indent="-214313" defTabSz="685800" eaLnBrk="0" fontAlgn="base" hangingPunct="0">
              <a:spcBef>
                <a:spcPct val="0"/>
              </a:spcBef>
              <a:spcAft>
                <a:spcPct val="0"/>
              </a:spcAft>
              <a:buFont typeface="Arial" panose="020B0604020202020204" pitchFamily="34" charset="0"/>
              <a:buChar char="•"/>
            </a:pPr>
            <a:r>
              <a:rPr lang="en-US" alt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Impact of SPHM on Infection Prevention and Wound Care</a:t>
            </a:r>
            <a:endParaRPr lang="en-US" altLang="en-US" sz="1200" dirty="0">
              <a:solidFill>
                <a:prstClr val="black"/>
              </a:solidFill>
              <a:latin typeface="Trebuchet MS" panose="020B0603020202020204"/>
            </a:endParaRPr>
          </a:p>
        </p:txBody>
      </p:sp>
    </p:spTree>
    <p:extLst>
      <p:ext uri="{BB962C8B-B14F-4D97-AF65-F5344CB8AC3E}">
        <p14:creationId xmlns:p14="http://schemas.microsoft.com/office/powerpoint/2010/main" val="11808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Objectives</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2001" y="1550958"/>
            <a:ext cx="11339513" cy="360000"/>
          </a:xfrm>
        </p:spPr>
        <p:txBody>
          <a:bodyPr/>
          <a:lstStyle/>
          <a:p>
            <a:pPr marL="109728">
              <a:lnSpc>
                <a:spcPct val="150000"/>
              </a:lnSpc>
              <a:spcBef>
                <a:spcPts val="0"/>
              </a:spcBef>
            </a:pPr>
            <a:r>
              <a:rPr lang="en-US" sz="2600" b="1" dirty="0">
                <a:latin typeface="Calibri" panose="020F0502020204030204" pitchFamily="34" charset="0"/>
              </a:rPr>
              <a:t>At the conclusion of the program, participants should be able to:</a:t>
            </a:r>
          </a:p>
          <a:p>
            <a:pPr marL="914400" lvl="2" indent="-371475">
              <a:lnSpc>
                <a:spcPct val="150000"/>
              </a:lnSpc>
              <a:spcBef>
                <a:spcPts val="0"/>
              </a:spcBef>
              <a:buClr>
                <a:schemeClr val="accent2"/>
              </a:buClr>
              <a:buSzPct val="120000"/>
              <a:buFont typeface="Arial" panose="020B0604020202020204" pitchFamily="34" charset="0"/>
              <a:buChar char="•"/>
            </a:pPr>
            <a:r>
              <a:rPr lang="en-US" sz="2400" dirty="0">
                <a:solidFill>
                  <a:schemeClr val="tx1"/>
                </a:solidFill>
                <a:latin typeface="Calibri" panose="020F0502020204030204" pitchFamily="34" charset="0"/>
              </a:rPr>
              <a:t>Describe SPHM Benchmarking and Measurables</a:t>
            </a:r>
          </a:p>
          <a:p>
            <a:pPr marL="914400" lvl="2" indent="-371475">
              <a:lnSpc>
                <a:spcPct val="150000"/>
              </a:lnSpc>
              <a:spcBef>
                <a:spcPts val="0"/>
              </a:spcBef>
              <a:buClr>
                <a:schemeClr val="accent2"/>
              </a:buClr>
              <a:buSzPct val="120000"/>
              <a:buFont typeface="Arial" panose="020B0604020202020204" pitchFamily="34" charset="0"/>
              <a:buChar char="•"/>
            </a:pPr>
            <a:r>
              <a:rPr lang="en-US" sz="2400" dirty="0">
                <a:solidFill>
                  <a:schemeClr val="tx1"/>
                </a:solidFill>
                <a:latin typeface="Calibri" panose="020F0502020204030204" pitchFamily="34" charset="0"/>
              </a:rPr>
              <a:t>Data Collection/Incident Reporting</a:t>
            </a:r>
          </a:p>
          <a:p>
            <a:pPr marL="914400" lvl="2" indent="-371475">
              <a:lnSpc>
                <a:spcPct val="150000"/>
              </a:lnSpc>
              <a:spcBef>
                <a:spcPts val="0"/>
              </a:spcBef>
              <a:buClr>
                <a:schemeClr val="accent2"/>
              </a:buClr>
              <a:buSzPct val="120000"/>
              <a:buFont typeface="Arial" panose="020B0604020202020204" pitchFamily="34" charset="0"/>
              <a:buChar char="•"/>
            </a:pPr>
            <a:r>
              <a:rPr lang="en-US" sz="2400" dirty="0">
                <a:solidFill>
                  <a:schemeClr val="tx1"/>
                </a:solidFill>
                <a:latin typeface="Calibri" panose="020F0502020204030204" pitchFamily="34" charset="0"/>
              </a:rPr>
              <a:t>Historical Data</a:t>
            </a:r>
          </a:p>
          <a:p>
            <a:pPr marL="914400" lvl="2" indent="-371475">
              <a:lnSpc>
                <a:spcPct val="150000"/>
              </a:lnSpc>
              <a:spcBef>
                <a:spcPts val="0"/>
              </a:spcBef>
              <a:buClr>
                <a:schemeClr val="accent2"/>
              </a:buClr>
              <a:buSzPct val="120000"/>
              <a:buFont typeface="Arial" panose="020B0604020202020204" pitchFamily="34" charset="0"/>
              <a:buChar char="•"/>
            </a:pPr>
            <a:r>
              <a:rPr lang="en-US" sz="2400" dirty="0">
                <a:solidFill>
                  <a:schemeClr val="tx1"/>
                </a:solidFill>
                <a:latin typeface="Calibri" panose="020F0502020204030204" pitchFamily="34" charset="0"/>
              </a:rPr>
              <a:t>Utilizing Information and Program Development</a:t>
            </a:r>
          </a:p>
          <a:p>
            <a:pPr lvl="2">
              <a:lnSpc>
                <a:spcPct val="150000"/>
              </a:lnSpc>
              <a:spcBef>
                <a:spcPts val="0"/>
              </a:spcBef>
              <a:buClr>
                <a:schemeClr val="accent2"/>
              </a:buClr>
              <a:buSzPct val="120000"/>
            </a:pPr>
            <a:r>
              <a:rPr lang="en-US" sz="2400" dirty="0">
                <a:solidFill>
                  <a:schemeClr val="tx1"/>
                </a:solidFill>
                <a:latin typeface="Calibri" panose="020F0502020204030204" pitchFamily="34" charset="0"/>
              </a:rPr>
              <a:t> </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4</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2E6E47-E331-460B-8CD6-2B4009F9BF64}"/>
              </a:ext>
            </a:extLst>
          </p:cNvPr>
          <p:cNvSpPr txBox="1"/>
          <p:nvPr/>
        </p:nvSpPr>
        <p:spPr>
          <a:xfrm>
            <a:off x="591349" y="5650663"/>
            <a:ext cx="10824962" cy="369332"/>
          </a:xfrm>
          <a:prstGeom prst="rect">
            <a:avLst/>
          </a:prstGeom>
          <a:noFill/>
        </p:spPr>
        <p:txBody>
          <a:bodyPr wrap="square" rtlCol="0">
            <a:spAutoFit/>
          </a:bodyPr>
          <a:lstStyle/>
          <a:p>
            <a:r>
              <a:rPr lang="en-US" i="1"/>
              <a:t>Provider approved by the California Board of Registered Nursing, Provider # 17497, for  one (1) Contact Hour</a:t>
            </a:r>
            <a:endParaRPr lang="en-US" i="1" dirty="0"/>
          </a:p>
        </p:txBody>
      </p:sp>
    </p:spTree>
    <p:extLst>
      <p:ext uri="{BB962C8B-B14F-4D97-AF65-F5344CB8AC3E}">
        <p14:creationId xmlns:p14="http://schemas.microsoft.com/office/powerpoint/2010/main" val="120992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Developing the Business Case</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2001" y="1550958"/>
            <a:ext cx="11339513" cy="360000"/>
          </a:xfrm>
        </p:spPr>
        <p:txBody>
          <a:bodyPr/>
          <a:lstStyle/>
          <a:p>
            <a:pPr lvl="2">
              <a:lnSpc>
                <a:spcPct val="150000"/>
              </a:lnSpc>
              <a:spcBef>
                <a:spcPts val="0"/>
              </a:spcBef>
              <a:buClr>
                <a:schemeClr val="accent2"/>
              </a:buClr>
              <a:buSzPct val="120000"/>
            </a:pPr>
            <a:r>
              <a:rPr lang="en-US" sz="2400" dirty="0">
                <a:solidFill>
                  <a:schemeClr val="tx1"/>
                </a:solidFill>
                <a:latin typeface="Calibri" panose="020F0502020204030204" pitchFamily="34" charset="0"/>
              </a:rPr>
              <a:t> </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5</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0109F99-CE48-C950-D933-071F32D8ACFA}"/>
              </a:ext>
            </a:extLst>
          </p:cNvPr>
          <p:cNvSpPr txBox="1">
            <a:spLocks/>
          </p:cNvSpPr>
          <p:nvPr/>
        </p:nvSpPr>
        <p:spPr>
          <a:xfrm>
            <a:off x="2133600" y="609600"/>
            <a:ext cx="6347713" cy="76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endParaRPr lang="en-US" dirty="0"/>
          </a:p>
        </p:txBody>
      </p:sp>
      <p:sp>
        <p:nvSpPr>
          <p:cNvPr id="7" name="Content Placeholder 2">
            <a:extLst>
              <a:ext uri="{FF2B5EF4-FFF2-40B4-BE49-F238E27FC236}">
                <a16:creationId xmlns:a16="http://schemas.microsoft.com/office/drawing/2014/main" id="{98186C7A-EF6F-E7A0-4282-D084058B22B6}"/>
              </a:ext>
            </a:extLst>
          </p:cNvPr>
          <p:cNvSpPr txBox="1">
            <a:spLocks/>
          </p:cNvSpPr>
          <p:nvPr/>
        </p:nvSpPr>
        <p:spPr>
          <a:xfrm>
            <a:off x="1358348" y="1094118"/>
            <a:ext cx="6347712" cy="5154282"/>
          </a:xfrm>
          <a:prstGeom prst="rect">
            <a:avLst/>
          </a:prstGeom>
        </p:spPr>
        <p:txBody>
          <a:bodyPr>
            <a:normAutofit fontScale="92500" lnSpcReduction="10000"/>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Why do we need a benchmarking and measurables?  </a:t>
            </a:r>
          </a:p>
          <a:p>
            <a:pPr marL="0" indent="0">
              <a:buFont typeface="Arial" panose="020B0604020202020204" pitchFamily="34" charset="0"/>
              <a:buNone/>
            </a:pPr>
            <a:r>
              <a:rPr lang="en-US" sz="2000" dirty="0"/>
              <a:t>The Business Case! </a:t>
            </a:r>
          </a:p>
          <a:p>
            <a:pPr marL="0" indent="0">
              <a:buFont typeface="Arial" panose="020B0604020202020204" pitchFamily="34" charset="0"/>
              <a:buNone/>
            </a:pPr>
            <a:endParaRPr lang="en-US" sz="900" dirty="0"/>
          </a:p>
          <a:p>
            <a:pPr marL="0" indent="0">
              <a:buFont typeface="Arial" panose="020B0604020202020204" pitchFamily="34" charset="0"/>
              <a:buNone/>
            </a:pPr>
            <a:r>
              <a:rPr lang="en-US" sz="2000" dirty="0"/>
              <a:t>Why the business case?</a:t>
            </a:r>
          </a:p>
          <a:p>
            <a:pPr marL="0" indent="0">
              <a:buFont typeface="Arial" panose="020B0604020202020204" pitchFamily="34" charset="0"/>
              <a:buNone/>
            </a:pPr>
            <a:r>
              <a:rPr lang="en-US" sz="2000" b="1" i="1" u="sng" dirty="0">
                <a:solidFill>
                  <a:schemeClr val="accent5"/>
                </a:solidFill>
              </a:rPr>
              <a:t>Show me the MONEY!!!</a:t>
            </a:r>
          </a:p>
          <a:p>
            <a:pPr marL="0" indent="0">
              <a:buFont typeface="Arial" panose="020B0604020202020204" pitchFamily="34" charset="0"/>
              <a:buNone/>
            </a:pPr>
            <a:endParaRPr lang="en-US" sz="800" b="1" i="1" u="sng" dirty="0">
              <a:solidFill>
                <a:srgbClr val="FF0000"/>
              </a:solidFill>
            </a:endParaRPr>
          </a:p>
          <a:p>
            <a:r>
              <a:rPr lang="en-US" sz="2000" dirty="0"/>
              <a:t>Measurables</a:t>
            </a:r>
          </a:p>
          <a:p>
            <a:r>
              <a:rPr lang="en-US" sz="2000" dirty="0"/>
              <a:t>Cost Avoidance/ROI</a:t>
            </a:r>
          </a:p>
          <a:p>
            <a:r>
              <a:rPr lang="en-US" sz="2000" dirty="0"/>
              <a:t>Allocation of resources</a:t>
            </a:r>
          </a:p>
          <a:p>
            <a:r>
              <a:rPr lang="en-US" sz="2000" dirty="0"/>
              <a:t>Gap analysis</a:t>
            </a:r>
          </a:p>
          <a:p>
            <a:r>
              <a:rPr lang="en-US" sz="2000" dirty="0"/>
              <a:t>Strategies for success</a:t>
            </a:r>
          </a:p>
          <a:p>
            <a:pPr lvl="1"/>
            <a:r>
              <a:rPr lang="en-US" sz="2000" dirty="0"/>
              <a:t>SWOT</a:t>
            </a:r>
          </a:p>
          <a:p>
            <a:r>
              <a:rPr lang="en-US" sz="2000" dirty="0"/>
              <a:t>The Risk Assessment…  </a:t>
            </a:r>
          </a:p>
          <a:p>
            <a:pPr marL="0" indent="0">
              <a:buNone/>
            </a:pPr>
            <a:endParaRPr lang="en-US" sz="900" dirty="0"/>
          </a:p>
          <a:p>
            <a:pPr marL="0" indent="0">
              <a:buFont typeface="Arial" panose="020B0604020202020204" pitchFamily="34" charset="0"/>
              <a:buNone/>
            </a:pPr>
            <a:r>
              <a:rPr lang="en-US" sz="2000" dirty="0"/>
              <a:t>Why 50% of our programs AREN’T Successful… </a:t>
            </a:r>
          </a:p>
        </p:txBody>
      </p:sp>
      <p:pic>
        <p:nvPicPr>
          <p:cNvPr id="11" name="Picture 10">
            <a:extLst>
              <a:ext uri="{FF2B5EF4-FFF2-40B4-BE49-F238E27FC236}">
                <a16:creationId xmlns:a16="http://schemas.microsoft.com/office/drawing/2014/main" id="{60ACD677-DD47-5A96-7DEF-5B87009AA43E}"/>
              </a:ext>
            </a:extLst>
          </p:cNvPr>
          <p:cNvPicPr>
            <a:picLocks noChangeAspect="1"/>
          </p:cNvPicPr>
          <p:nvPr/>
        </p:nvPicPr>
        <p:blipFill>
          <a:blip r:embed="rId3"/>
          <a:stretch>
            <a:fillRect/>
          </a:stretch>
        </p:blipFill>
        <p:spPr>
          <a:xfrm>
            <a:off x="4794786" y="1858257"/>
            <a:ext cx="6347712" cy="3249352"/>
          </a:xfrm>
          <a:prstGeom prst="rect">
            <a:avLst/>
          </a:prstGeom>
        </p:spPr>
      </p:pic>
    </p:spTree>
    <p:extLst>
      <p:ext uri="{BB962C8B-B14F-4D97-AF65-F5344CB8AC3E}">
        <p14:creationId xmlns:p14="http://schemas.microsoft.com/office/powerpoint/2010/main" val="5333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4" end="14"/>
                                            </p:txEl>
                                          </p:spTgt>
                                        </p:tgtEl>
                                        <p:attrNameLst>
                                          <p:attrName>style.visibility</p:attrName>
                                        </p:attrNameLst>
                                      </p:cBhvr>
                                      <p:to>
                                        <p:strVal val="visible"/>
                                      </p:to>
                                    </p:set>
                                    <p:anim calcmode="lin" valueType="num">
                                      <p:cBhvr additive="base">
                                        <p:cTn id="7"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Benchmarking and Measurables </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7711126" y="1550957"/>
            <a:ext cx="4060388" cy="3266139"/>
          </a:xfrm>
        </p:spPr>
        <p:txBody>
          <a:bodyPr/>
          <a:lstStyle/>
          <a:p>
            <a:pPr marL="109728">
              <a:lnSpc>
                <a:spcPct val="150000"/>
              </a:lnSpc>
              <a:spcBef>
                <a:spcPts val="0"/>
              </a:spcBef>
            </a:pPr>
            <a:endParaRPr lang="en-US" sz="2800" dirty="0"/>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6</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8737" y="1077594"/>
            <a:ext cx="10867523" cy="4493538"/>
          </a:xfrm>
          <a:prstGeom prst="rect">
            <a:avLst/>
          </a:prstGeom>
          <a:noFill/>
        </p:spPr>
        <p:txBody>
          <a:bodyPr wrap="square" rtlCol="0">
            <a:spAutoFit/>
          </a:bodyPr>
          <a:lstStyle/>
          <a:p>
            <a:r>
              <a:rPr lang="en-US" sz="2400" dirty="0">
                <a:solidFill>
                  <a:srgbClr val="003F72"/>
                </a:solidFill>
                <a:latin typeface="Georgia" panose="02040502050405020303" pitchFamily="18" charset="0"/>
              </a:rPr>
              <a:t>What is Benchmarking-</a:t>
            </a:r>
          </a:p>
          <a:p>
            <a:endParaRPr lang="en-US" sz="1400" b="1" u="sng" dirty="0">
              <a:solidFill>
                <a:srgbClr val="2E2E2E"/>
              </a:solidFill>
              <a:latin typeface="Arial" panose="020B0604020202020204" pitchFamily="34" charset="0"/>
            </a:endParaRPr>
          </a:p>
          <a:p>
            <a:endParaRPr lang="en-US" sz="1400" b="1" u="sng" dirty="0">
              <a:solidFill>
                <a:srgbClr val="2E2E2E"/>
              </a:solidFill>
              <a:latin typeface="Arial" panose="020B0604020202020204" pitchFamily="34" charset="0"/>
            </a:endParaRPr>
          </a:p>
          <a:p>
            <a:r>
              <a:rPr lang="en-US" sz="1400" dirty="0">
                <a:solidFill>
                  <a:srgbClr val="2E2E2E"/>
                </a:solidFill>
                <a:latin typeface="Arial" panose="020B0604020202020204" pitchFamily="34" charset="0"/>
              </a:rPr>
              <a:t>Safety professionals often want to compare, or benchmark, the occupational injury and illness incidence rates of their organizations with national average rates compiled by the Bureau of Labor Statistics (BLS) through its annual Survey of Occupational Injuries and Illnesses.</a:t>
            </a:r>
          </a:p>
          <a:p>
            <a:endParaRPr lang="en-US" sz="1400" dirty="0">
              <a:solidFill>
                <a:srgbClr val="2E2E2E"/>
              </a:solidFill>
              <a:latin typeface="Arial" panose="020B0604020202020204" pitchFamily="34" charset="0"/>
            </a:endParaRPr>
          </a:p>
          <a:p>
            <a:r>
              <a:rPr lang="en-US" sz="1400" dirty="0">
                <a:solidFill>
                  <a:srgbClr val="2E2E2E"/>
                </a:solidFill>
                <a:latin typeface="Arial" panose="020B0604020202020204" pitchFamily="34" charset="0"/>
              </a:rPr>
              <a:t>First, Calculate Your Incidence Rates</a:t>
            </a:r>
          </a:p>
          <a:p>
            <a:r>
              <a:rPr lang="en-US" sz="1400" dirty="0">
                <a:solidFill>
                  <a:srgbClr val="2E2E2E"/>
                </a:solidFill>
                <a:latin typeface="Arial" panose="020B0604020202020204" pitchFamily="34" charset="0"/>
              </a:rPr>
              <a:t>The first step in benchmarking is to calculate the incidence rates for your organization. The basic formula is (N x 200,000)/EH, or the number of cases (N) multiplied by 200,000 then divided by the number of hours worked (EH) by all employees during the time period, where 200,000 is the base for 100 full-time workers (working 40 hours per week, 50 weeks per year). By referencing the data on your OSHA 300 log and using this calculator you can determine your organization’s injury and illness rates.</a:t>
            </a:r>
          </a:p>
          <a:p>
            <a:endParaRPr lang="en-US" sz="1400" dirty="0">
              <a:solidFill>
                <a:srgbClr val="2E2E2E"/>
              </a:solidFill>
              <a:latin typeface="Arial" panose="020B0604020202020204" pitchFamily="34" charset="0"/>
            </a:endParaRPr>
          </a:p>
          <a:p>
            <a:pPr marL="171450" indent="-171450">
              <a:buFont typeface="Arial" panose="020B0604020202020204" pitchFamily="34" charset="0"/>
              <a:buChar char="•"/>
            </a:pPr>
            <a:r>
              <a:rPr lang="en-US" sz="1400" dirty="0">
                <a:solidFill>
                  <a:srgbClr val="2E2E2E"/>
                </a:solidFill>
                <a:latin typeface="Arial" panose="020B0604020202020204" pitchFamily="34" charset="0"/>
              </a:rPr>
              <a:t>Total recordable cases: Use the total number of cases on your OSHA 300 log.</a:t>
            </a:r>
          </a:p>
          <a:p>
            <a:pPr marL="171450" indent="-171450">
              <a:buFont typeface="Arial" panose="020B0604020202020204" pitchFamily="34" charset="0"/>
              <a:buChar char="•"/>
            </a:pPr>
            <a:r>
              <a:rPr lang="en-US" sz="1400" dirty="0">
                <a:solidFill>
                  <a:srgbClr val="2E2E2E"/>
                </a:solidFill>
                <a:latin typeface="Arial" panose="020B0604020202020204" pitchFamily="34" charset="0"/>
              </a:rPr>
              <a:t>Cases with days away from work: Count cases with a check in column H of your OSHA 300 log.</a:t>
            </a:r>
          </a:p>
          <a:p>
            <a:pPr marL="171450" indent="-171450">
              <a:buFont typeface="Arial" panose="020B0604020202020204" pitchFamily="34" charset="0"/>
              <a:buChar char="•"/>
            </a:pPr>
            <a:r>
              <a:rPr lang="en-US" sz="1400" dirty="0">
                <a:solidFill>
                  <a:srgbClr val="2E2E2E"/>
                </a:solidFill>
                <a:latin typeface="Arial" panose="020B0604020202020204" pitchFamily="34" charset="0"/>
              </a:rPr>
              <a:t>Cases with job transfer or restriction: Count cases with a check in column I of your OSHA 300 log.</a:t>
            </a:r>
          </a:p>
          <a:p>
            <a:pPr marL="171450" indent="-171450">
              <a:buFont typeface="Arial" panose="020B0604020202020204" pitchFamily="34" charset="0"/>
              <a:buChar char="•"/>
            </a:pPr>
            <a:r>
              <a:rPr lang="en-US" sz="1400" dirty="0">
                <a:solidFill>
                  <a:srgbClr val="2E2E2E"/>
                </a:solidFill>
                <a:latin typeface="Arial" panose="020B0604020202020204" pitchFamily="34" charset="0"/>
              </a:rPr>
              <a:t>Other recordable cases: Count cases with a check in column J of your OSHA 300 log.</a:t>
            </a:r>
          </a:p>
          <a:p>
            <a:pPr marL="171450" indent="-171450">
              <a:buFont typeface="Arial" panose="020B0604020202020204" pitchFamily="34" charset="0"/>
              <a:buChar char="•"/>
            </a:pPr>
            <a:r>
              <a:rPr lang="en-US" sz="1400" dirty="0">
                <a:solidFill>
                  <a:srgbClr val="2E2E2E"/>
                </a:solidFill>
                <a:latin typeface="Arial" panose="020B0604020202020204" pitchFamily="34" charset="0"/>
              </a:rPr>
              <a:t>Number of hours worked: Total hours worked by all employees as reported on your OSHA 300A log under establishment information.</a:t>
            </a:r>
          </a:p>
          <a:p>
            <a:endParaRPr lang="en-US" sz="2400" dirty="0">
              <a:solidFill>
                <a:srgbClr val="2E2E2E"/>
              </a:solidFill>
              <a:latin typeface="Arial" panose="020B0604020202020204" pitchFamily="34" charset="0"/>
            </a:endParaRPr>
          </a:p>
        </p:txBody>
      </p:sp>
      <p:sp>
        <p:nvSpPr>
          <p:cNvPr id="6" name="TextBox 5">
            <a:extLst>
              <a:ext uri="{FF2B5EF4-FFF2-40B4-BE49-F238E27FC236}">
                <a16:creationId xmlns:a16="http://schemas.microsoft.com/office/drawing/2014/main" id="{81002C87-6084-403B-9937-726FD2DBFEE5}"/>
              </a:ext>
            </a:extLst>
          </p:cNvPr>
          <p:cNvSpPr txBox="1"/>
          <p:nvPr/>
        </p:nvSpPr>
        <p:spPr>
          <a:xfrm>
            <a:off x="6096000" y="5811740"/>
            <a:ext cx="5870298" cy="430887"/>
          </a:xfrm>
          <a:prstGeom prst="rect">
            <a:avLst/>
          </a:prstGeom>
          <a:noFill/>
        </p:spPr>
        <p:txBody>
          <a:bodyPr wrap="square" rtlCol="0">
            <a:spAutoFit/>
          </a:bodyPr>
          <a:lstStyle/>
          <a:p>
            <a:r>
              <a:rPr lang="en-US" sz="1100" dirty="0"/>
              <a:t>https://www.publichealth.va.gov/employehttps://injuryfacts.nsc.org/work/industry-incidence-rates/how-to-benchmark/</a:t>
            </a:r>
          </a:p>
        </p:txBody>
      </p:sp>
    </p:spTree>
    <p:extLst>
      <p:ext uri="{BB962C8B-B14F-4D97-AF65-F5344CB8AC3E}">
        <p14:creationId xmlns:p14="http://schemas.microsoft.com/office/powerpoint/2010/main" val="91056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Benchmarking and Measurables </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7711126" y="1550957"/>
            <a:ext cx="4060388" cy="3266139"/>
          </a:xfrm>
        </p:spPr>
        <p:txBody>
          <a:bodyPr/>
          <a:lstStyle/>
          <a:p>
            <a:pPr marL="109728">
              <a:lnSpc>
                <a:spcPct val="150000"/>
              </a:lnSpc>
              <a:spcBef>
                <a:spcPts val="0"/>
              </a:spcBef>
            </a:pPr>
            <a:endParaRPr lang="en-US" sz="2800" dirty="0"/>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7</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8737" y="1077594"/>
            <a:ext cx="10867523" cy="5509200"/>
          </a:xfrm>
          <a:prstGeom prst="rect">
            <a:avLst/>
          </a:prstGeom>
          <a:noFill/>
        </p:spPr>
        <p:txBody>
          <a:bodyPr wrap="square" rtlCol="0">
            <a:spAutoFit/>
          </a:bodyPr>
          <a:lstStyle/>
          <a:p>
            <a:r>
              <a:rPr lang="en-US" sz="2000" dirty="0">
                <a:solidFill>
                  <a:srgbClr val="003F72"/>
                </a:solidFill>
                <a:latin typeface="Georgia" panose="02040502050405020303" pitchFamily="18" charset="0"/>
              </a:rPr>
              <a:t>What is Benchmarking-</a:t>
            </a:r>
          </a:p>
          <a:p>
            <a:endParaRPr lang="en-US" sz="2000" b="1" u="sng" dirty="0">
              <a:solidFill>
                <a:srgbClr val="2E2E2E"/>
              </a:solidFill>
              <a:latin typeface="Arial" panose="020B0604020202020204" pitchFamily="34" charset="0"/>
            </a:endParaRPr>
          </a:p>
          <a:p>
            <a:r>
              <a:rPr lang="en-US" dirty="0">
                <a:solidFill>
                  <a:srgbClr val="2E2E2E"/>
                </a:solidFill>
                <a:latin typeface="Arial" panose="020B0604020202020204" pitchFamily="34" charset="0"/>
              </a:rPr>
              <a:t>Benchmarking is comparing the present data to either national averages of industry leaders or historical data from within your own organization.  </a:t>
            </a:r>
          </a:p>
          <a:p>
            <a:endParaRPr lang="en-US" sz="2000" dirty="0">
              <a:solidFill>
                <a:srgbClr val="2E2E2E"/>
              </a:solidFill>
              <a:latin typeface="Arial" panose="020B0604020202020204" pitchFamily="34" charset="0"/>
            </a:endParaRPr>
          </a:p>
          <a:p>
            <a:r>
              <a:rPr lang="en-US" sz="2000" dirty="0">
                <a:solidFill>
                  <a:srgbClr val="003F72"/>
                </a:solidFill>
                <a:latin typeface="Georgia" panose="02040502050405020303" pitchFamily="18" charset="0"/>
              </a:rPr>
              <a:t>What are Measurables-</a:t>
            </a:r>
          </a:p>
          <a:p>
            <a:endParaRPr lang="en-US" sz="2000" dirty="0">
              <a:latin typeface="Georgia" panose="02040502050405020303" pitchFamily="18" charset="0"/>
            </a:endParaRPr>
          </a:p>
          <a:p>
            <a:r>
              <a:rPr lang="en-US" dirty="0">
                <a:latin typeface="Georgia" panose="02040502050405020303" pitchFamily="18" charset="0"/>
              </a:rPr>
              <a:t>Those things we can measure, track, analyze and therefore change through an intervention of process, technology, training, etc.  </a:t>
            </a:r>
          </a:p>
          <a:p>
            <a:endParaRPr lang="en-US" sz="2000" dirty="0">
              <a:latin typeface="Georgia" panose="02040502050405020303" pitchFamily="18" charset="0"/>
            </a:endParaRPr>
          </a:p>
          <a:p>
            <a:r>
              <a:rPr lang="en-US" sz="2000" dirty="0">
                <a:solidFill>
                  <a:srgbClr val="003F72"/>
                </a:solidFill>
                <a:latin typeface="Georgia" panose="02040502050405020303" pitchFamily="18" charset="0"/>
              </a:rPr>
              <a:t>WHY… </a:t>
            </a:r>
          </a:p>
          <a:p>
            <a:endParaRPr lang="en-US" sz="2000" dirty="0">
              <a:latin typeface="Georgia" panose="02040502050405020303" pitchFamily="18" charset="0"/>
            </a:endParaRPr>
          </a:p>
          <a:p>
            <a:r>
              <a:rPr lang="en-US" dirty="0">
                <a:latin typeface="Georgia" panose="02040502050405020303" pitchFamily="18" charset="0"/>
              </a:rPr>
              <a:t>Clear and concise data allows for directing future decisions financially, education and training, resource allocation, policy development… everything in the development of your SPHM Program is based on data.</a:t>
            </a:r>
          </a:p>
          <a:p>
            <a:endParaRPr lang="en-US" sz="2000" dirty="0">
              <a:latin typeface="Georgia" panose="02040502050405020303" pitchFamily="18" charset="0"/>
            </a:endParaRPr>
          </a:p>
          <a:p>
            <a:pPr algn="ctr"/>
            <a:r>
              <a:rPr lang="en-US" sz="2000" dirty="0">
                <a:solidFill>
                  <a:srgbClr val="002060"/>
                </a:solidFill>
                <a:latin typeface="Georgia" panose="02040502050405020303" pitchFamily="18" charset="0"/>
              </a:rPr>
              <a:t>Your program will only be proven successful </a:t>
            </a:r>
          </a:p>
          <a:p>
            <a:pPr algn="ctr"/>
            <a:r>
              <a:rPr lang="en-US" sz="2000" dirty="0">
                <a:solidFill>
                  <a:srgbClr val="002060"/>
                </a:solidFill>
                <a:latin typeface="Georgia" panose="02040502050405020303" pitchFamily="18" charset="0"/>
              </a:rPr>
              <a:t>based on the quality of the DATA you collect!</a:t>
            </a:r>
          </a:p>
          <a:p>
            <a:endParaRPr lang="en-US" sz="2400" dirty="0">
              <a:solidFill>
                <a:srgbClr val="2E2E2E"/>
              </a:solidFill>
              <a:latin typeface="Arial" panose="020B0604020202020204" pitchFamily="34" charset="0"/>
            </a:endParaRPr>
          </a:p>
        </p:txBody>
      </p:sp>
    </p:spTree>
    <p:extLst>
      <p:ext uri="{BB962C8B-B14F-4D97-AF65-F5344CB8AC3E}">
        <p14:creationId xmlns:p14="http://schemas.microsoft.com/office/powerpoint/2010/main" val="225606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518499" y="444357"/>
            <a:ext cx="11328000" cy="432000"/>
          </a:xfrm>
        </p:spPr>
        <p:txBody>
          <a:bodyPr/>
          <a:lstStyle/>
          <a:p>
            <a:r>
              <a:rPr lang="en-US" sz="4000" dirty="0">
                <a:solidFill>
                  <a:schemeClr val="tx1"/>
                </a:solidFill>
                <a:latin typeface="Calibri" panose="020F0502020204030204" pitchFamily="34" charset="0"/>
              </a:rPr>
              <a:t>Benchmarking and Measurables </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7711126" y="1550957"/>
            <a:ext cx="4060388" cy="3266139"/>
          </a:xfrm>
        </p:spPr>
        <p:txBody>
          <a:bodyPr/>
          <a:lstStyle/>
          <a:p>
            <a:pPr marL="109728">
              <a:lnSpc>
                <a:spcPct val="150000"/>
              </a:lnSpc>
              <a:spcBef>
                <a:spcPts val="0"/>
              </a:spcBef>
            </a:pPr>
            <a:endParaRPr lang="en-US" sz="2800" dirty="0"/>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8</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6034" y="1550957"/>
            <a:ext cx="10867523" cy="4401205"/>
          </a:xfrm>
          <a:prstGeom prst="rect">
            <a:avLst/>
          </a:prstGeom>
          <a:noFill/>
        </p:spPr>
        <p:txBody>
          <a:bodyPr wrap="square" rtlCol="0">
            <a:spAutoFit/>
          </a:bodyPr>
          <a:lstStyle/>
          <a:p>
            <a:r>
              <a:rPr lang="en-US" sz="2000" dirty="0">
                <a:solidFill>
                  <a:srgbClr val="003F72"/>
                </a:solidFill>
                <a:latin typeface="Georgia" panose="02040502050405020303" pitchFamily="18" charset="0"/>
              </a:rPr>
              <a:t>Leading Versus Lagging Indicators.</a:t>
            </a: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endParaRPr lang="en-US" sz="2000" dirty="0">
              <a:solidFill>
                <a:srgbClr val="003F72"/>
              </a:solidFill>
              <a:latin typeface="Georgia" panose="02040502050405020303" pitchFamily="18" charset="0"/>
            </a:endParaRPr>
          </a:p>
          <a:p>
            <a:r>
              <a:rPr lang="en-US" sz="2000" dirty="0">
                <a:solidFill>
                  <a:srgbClr val="003F72"/>
                </a:solidFill>
                <a:latin typeface="Georgia" panose="02040502050405020303" pitchFamily="18" charset="0"/>
              </a:rPr>
              <a:t>Put on your thinking caps…  </a:t>
            </a:r>
          </a:p>
          <a:p>
            <a:r>
              <a:rPr lang="en-US" sz="2000" dirty="0">
                <a:solidFill>
                  <a:srgbClr val="003F72"/>
                </a:solidFill>
                <a:latin typeface="Georgia" panose="02040502050405020303" pitchFamily="18" charset="0"/>
              </a:rPr>
              <a:t>List measurable indicators to document the success (</a:t>
            </a:r>
            <a:r>
              <a:rPr lang="en-US" sz="2000">
                <a:solidFill>
                  <a:srgbClr val="003F72"/>
                </a:solidFill>
                <a:latin typeface="Georgia" panose="02040502050405020303" pitchFamily="18" charset="0"/>
              </a:rPr>
              <a:t>or not) </a:t>
            </a:r>
            <a:r>
              <a:rPr lang="en-US" sz="2000" dirty="0">
                <a:solidFill>
                  <a:srgbClr val="003F72"/>
                </a:solidFill>
                <a:latin typeface="Georgia" panose="02040502050405020303" pitchFamily="18" charset="0"/>
              </a:rPr>
              <a:t>of your SPHM Program:  </a:t>
            </a:r>
            <a:endParaRPr lang="en-US" sz="2400" dirty="0">
              <a:solidFill>
                <a:srgbClr val="2E2E2E"/>
              </a:solidFill>
              <a:latin typeface="Arial" panose="020B0604020202020204" pitchFamily="34" charset="0"/>
            </a:endParaRPr>
          </a:p>
        </p:txBody>
      </p:sp>
      <p:pic>
        <p:nvPicPr>
          <p:cNvPr id="2050" name="Picture 2">
            <a:extLst>
              <a:ext uri="{FF2B5EF4-FFF2-40B4-BE49-F238E27FC236}">
                <a16:creationId xmlns:a16="http://schemas.microsoft.com/office/drawing/2014/main" id="{EF103D16-A896-96D2-FB4E-163FFCA03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77" y="1481518"/>
            <a:ext cx="4782500" cy="340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15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618725" y="444357"/>
            <a:ext cx="11227773" cy="432000"/>
          </a:xfrm>
        </p:spPr>
        <p:txBody>
          <a:bodyPr/>
          <a:lstStyle/>
          <a:p>
            <a:r>
              <a:rPr lang="en-US" sz="4000" dirty="0">
                <a:solidFill>
                  <a:schemeClr val="tx1"/>
                </a:solidFill>
                <a:latin typeface="Calibri" panose="020F0502020204030204" pitchFamily="34" charset="0"/>
              </a:rPr>
              <a:t>What Data?</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7711126" y="1550957"/>
            <a:ext cx="4060388" cy="3266139"/>
          </a:xfrm>
        </p:spPr>
        <p:txBody>
          <a:bodyPr/>
          <a:lstStyle/>
          <a:p>
            <a:pPr marL="109728">
              <a:lnSpc>
                <a:spcPct val="150000"/>
              </a:lnSpc>
              <a:spcBef>
                <a:spcPts val="0"/>
              </a:spcBef>
            </a:pPr>
            <a:endParaRPr lang="en-US" sz="2800" dirty="0"/>
          </a:p>
          <a:p>
            <a:pPr marL="109728">
              <a:lnSpc>
                <a:spcPct val="150000"/>
              </a:lnSpc>
              <a:spcBef>
                <a:spcPts val="0"/>
              </a:spcBef>
            </a:pPr>
            <a:endParaRPr lang="en-US" sz="2400" dirty="0">
              <a:solidFill>
                <a:schemeClr val="tx1"/>
              </a:solidFill>
              <a:latin typeface="Calibri" panose="020F0502020204030204" pitchFamily="34" charset="0"/>
            </a:endParaRP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9</a:t>
            </a:fld>
            <a:endParaRPr lang="en-US" dirty="0"/>
          </a:p>
        </p:txBody>
      </p:sp>
      <p:sp>
        <p:nvSpPr>
          <p:cNvPr id="5" name="Isosceles Triangle 4"/>
          <p:cNvSpPr/>
          <p:nvPr/>
        </p:nvSpPr>
        <p:spPr>
          <a:xfrm rot="5400000">
            <a:off x="-74384" y="432000"/>
            <a:ext cx="580768" cy="43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64286" y="414692"/>
            <a:ext cx="8208989" cy="461665"/>
          </a:xfrm>
          <a:prstGeom prst="rect">
            <a:avLst/>
          </a:prstGeom>
          <a:noFill/>
        </p:spPr>
        <p:txBody>
          <a:bodyPr wrap="square" rtlCol="0">
            <a:spAutoFit/>
          </a:bodyPr>
          <a:lstStyle/>
          <a:p>
            <a:r>
              <a:rPr lang="en-US" sz="2400" dirty="0">
                <a:solidFill>
                  <a:srgbClr val="003F72"/>
                </a:solidFill>
                <a:latin typeface="Georgia" panose="02040502050405020303" pitchFamily="18" charset="0"/>
              </a:rPr>
              <a:t>Data is the WHO, WHAT , WHERE, WHEN, HOW &amp; WHY. </a:t>
            </a:r>
          </a:p>
        </p:txBody>
      </p:sp>
      <p:pic>
        <p:nvPicPr>
          <p:cNvPr id="6" name="Picture 5">
            <a:extLst>
              <a:ext uri="{FF2B5EF4-FFF2-40B4-BE49-F238E27FC236}">
                <a16:creationId xmlns:a16="http://schemas.microsoft.com/office/drawing/2014/main" id="{7F4F4595-AD17-2179-F64A-8C950B97683D}"/>
              </a:ext>
            </a:extLst>
          </p:cNvPr>
          <p:cNvPicPr>
            <a:picLocks noChangeAspect="1"/>
          </p:cNvPicPr>
          <p:nvPr/>
        </p:nvPicPr>
        <p:blipFill>
          <a:blip r:embed="rId3"/>
          <a:stretch>
            <a:fillRect/>
          </a:stretch>
        </p:blipFill>
        <p:spPr>
          <a:xfrm>
            <a:off x="550137" y="1106389"/>
            <a:ext cx="5712968" cy="4284726"/>
          </a:xfrm>
          <a:prstGeom prst="rect">
            <a:avLst/>
          </a:prstGeom>
        </p:spPr>
      </p:pic>
      <p:pic>
        <p:nvPicPr>
          <p:cNvPr id="8" name="Picture 7">
            <a:extLst>
              <a:ext uri="{FF2B5EF4-FFF2-40B4-BE49-F238E27FC236}">
                <a16:creationId xmlns:a16="http://schemas.microsoft.com/office/drawing/2014/main" id="{28D90C0D-A52B-080E-B8A2-65F2B1B61BF7}"/>
              </a:ext>
            </a:extLst>
          </p:cNvPr>
          <p:cNvPicPr>
            <a:picLocks noChangeAspect="1"/>
          </p:cNvPicPr>
          <p:nvPr/>
        </p:nvPicPr>
        <p:blipFill>
          <a:blip r:embed="rId4"/>
          <a:stretch>
            <a:fillRect/>
          </a:stretch>
        </p:blipFill>
        <p:spPr>
          <a:xfrm>
            <a:off x="6263105" y="1175734"/>
            <a:ext cx="5620508" cy="4215381"/>
          </a:xfrm>
          <a:prstGeom prst="rect">
            <a:avLst/>
          </a:prstGeom>
        </p:spPr>
      </p:pic>
    </p:spTree>
    <p:extLst>
      <p:ext uri="{BB962C8B-B14F-4D97-AF65-F5344CB8AC3E}">
        <p14:creationId xmlns:p14="http://schemas.microsoft.com/office/powerpoint/2010/main" val="2585209558"/>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2.xml><?xml version="1.0" encoding="utf-8"?>
<ds:datastoreItem xmlns:ds="http://schemas.openxmlformats.org/officeDocument/2006/customXml" ds:itemID="{BF90D0D0-7C1D-47FF-A2F0-9937AA567A3D}">
  <ds:schemaRefs>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6c05727-aa75-4e4a-9b5f-8a80a1165891"/>
    <ds:schemaRef ds:uri="71af3243-3dd4-4a8d-8c0d-dd76da1f02a5"/>
    <ds:schemaRef ds:uri="http://purl.org/dc/dcmitype/"/>
  </ds:schemaRefs>
</ds:datastoreItem>
</file>

<file path=customXml/itemProps3.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0</TotalTime>
  <Words>1602</Words>
  <Application>Microsoft Office PowerPoint</Application>
  <PresentationFormat>Widescreen</PresentationFormat>
  <Paragraphs>257</Paragraphs>
  <Slides>26</Slides>
  <Notes>12</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8" baseType="lpstr">
      <vt:lpstr>Arial</vt:lpstr>
      <vt:lpstr>Calibri</vt:lpstr>
      <vt:lpstr>Calibri Light</vt:lpstr>
      <vt:lpstr>Candara</vt:lpstr>
      <vt:lpstr>Corbel</vt:lpstr>
      <vt:lpstr>Georgia</vt:lpstr>
      <vt:lpstr>Times New Roman</vt:lpstr>
      <vt:lpstr>Trebuchet MS</vt:lpstr>
      <vt:lpstr>Wingdings 3</vt:lpstr>
      <vt:lpstr>Office Theme</vt:lpstr>
      <vt:lpstr>Facet</vt:lpstr>
      <vt:lpstr>Worksheet</vt:lpstr>
      <vt:lpstr>SPHM  Benchmarking and Measurables</vt:lpstr>
      <vt:lpstr>Continuing Education Financial Disclosure Statement</vt:lpstr>
      <vt:lpstr>Assessors Biography</vt:lpstr>
      <vt:lpstr>Objectives</vt:lpstr>
      <vt:lpstr>Developing the Business Case</vt:lpstr>
      <vt:lpstr>Benchmarking and Measurables </vt:lpstr>
      <vt:lpstr>Benchmarking and Measurables </vt:lpstr>
      <vt:lpstr>Benchmarking and Measurables </vt:lpstr>
      <vt:lpstr>What Data?</vt:lpstr>
      <vt:lpstr>What Data?</vt:lpstr>
      <vt:lpstr>What Data?</vt:lpstr>
      <vt:lpstr>What Data?</vt:lpstr>
      <vt:lpstr>Historical Data &amp; Tracking Document</vt:lpstr>
      <vt:lpstr>Historical Data &amp; Tracking Document</vt:lpstr>
      <vt:lpstr>Incident Reporting</vt:lpstr>
      <vt:lpstr>Incident Reporting</vt:lpstr>
      <vt:lpstr>Data Provides Proof</vt:lpstr>
      <vt:lpstr>Calculating Cost Avoidance</vt:lpstr>
      <vt:lpstr>Assessment Findings Facility 2 Cost of Summary of Direct and Indirect Costs Associated with your SPHM Program</vt:lpstr>
      <vt:lpstr>Lost and Restricted Work Days Facility 2</vt:lpstr>
      <vt:lpstr>Career Ending Injuries Facility 2</vt:lpstr>
      <vt:lpstr>Facility 3 </vt:lpstr>
      <vt:lpstr>Other Measurables</vt:lpstr>
      <vt:lpstr>Actions Moving Forward</vt:lpstr>
      <vt:lpstr>Last Thoughts…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2019-05-13T19:53:32Z</dcterms:created>
  <dcterms:modified xsi:type="dcterms:W3CDTF">2023-10-13T21:47:39Z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