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  <p:sldId id="263" r:id="rId9"/>
    <p:sldId id="269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67674-1B06-43C6-8AD6-0529812EEFA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2C9F-2C1E-4F62-BBDE-649979A0A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1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two phases to </a:t>
            </a:r>
            <a:r>
              <a:rPr lang="en-US" dirty="0" err="1"/>
              <a:t>ArcGLOW</a:t>
            </a:r>
            <a:r>
              <a:rPr lang="en-US" dirty="0"/>
              <a:t>…when our program started, and where it is now. We started as Arc of Livingston-Wyoming, but merged with Genesee and Orleans counties in October 2021</a:t>
            </a:r>
          </a:p>
          <a:p>
            <a:endParaRPr lang="en-US" dirty="0"/>
          </a:p>
          <a:p>
            <a:r>
              <a:rPr lang="en-US" dirty="0"/>
              <a:t>IRA—Individualized residential alternatives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C2C9F-2C1E-4F62-BBDE-649979A0A1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Elected to purchase what insurance will provide to improve competency on what was in our IRAs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items purchased by the residential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C2C9F-2C1E-4F62-BBDE-649979A0A1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7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Recert—10 months allows us to stay in compliance with the 12 month annual recertification</a:t>
            </a:r>
          </a:p>
          <a:p>
            <a:endParaRPr lang="en-US" dirty="0"/>
          </a:p>
          <a:p>
            <a:r>
              <a:rPr lang="en-US" dirty="0"/>
              <a:t>2021—new hires: prioritized heavy hitter houses only, did not do recerts to minimize exposure across houses…I pushed into the IRAs that had STM in them to 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C2C9F-2C1E-4F62-BBDE-649979A0A1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 and before—Livingston-Wyoming </a:t>
            </a:r>
          </a:p>
          <a:p>
            <a:r>
              <a:rPr lang="en-US" dirty="0"/>
              <a:t>2022/2023—GLOW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C2C9F-2C1E-4F62-BBDE-649979A0A1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0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13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2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4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2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F0D4F1-8E8E-4E78-A2BA-1D3B02C5807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383572-B042-475D-B365-20F89D6C68F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james@arcglow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0B04-FDD9-4121-BC23-5E41C941D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3340" y="2009869"/>
            <a:ext cx="10354236" cy="17015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Impact of a SPHM Program on Arc Individuals, Staff and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1E1C1-B3CB-4DCF-91CE-1E3A34D1E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276" y="4713193"/>
            <a:ext cx="9144000" cy="12909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Sara James, M.S., OTR/L</a:t>
            </a:r>
          </a:p>
          <a:p>
            <a:r>
              <a:rPr lang="en-US" dirty="0"/>
              <a:t>Occupational therapist</a:t>
            </a:r>
          </a:p>
          <a:p>
            <a:r>
              <a:rPr lang="en-US" dirty="0" err="1"/>
              <a:t>ArcGLOW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4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6687-EDDE-4FEF-8F1C-2C585BF3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9AB7-BE8B-400F-B834-65EB659D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 of Occupational Therapist that leads the program</a:t>
            </a:r>
          </a:p>
          <a:p>
            <a:r>
              <a:rPr lang="en-US" dirty="0"/>
              <a:t>Rapport with staff in the “southern region”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Support from the Vice President of Residential to purchase what we need to best serve people</a:t>
            </a:r>
          </a:p>
        </p:txBody>
      </p:sp>
    </p:spTree>
    <p:extLst>
      <p:ext uri="{BB962C8B-B14F-4D97-AF65-F5344CB8AC3E}">
        <p14:creationId xmlns:p14="http://schemas.microsoft.com/office/powerpoint/2010/main" val="196110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6C5A1-EEA1-4E17-91E6-D976742E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E4B00-3A31-4055-8B58-FB2EE45ED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 IN TRAINING for the half of the agency that is “new” to the current program</a:t>
            </a:r>
          </a:p>
          <a:p>
            <a:r>
              <a:rPr lang="en-US" dirty="0"/>
              <a:t>No budget</a:t>
            </a:r>
          </a:p>
          <a:p>
            <a:r>
              <a:rPr lang="en-US" dirty="0"/>
              <a:t>Change in culture for new half of the agency</a:t>
            </a:r>
          </a:p>
          <a:p>
            <a:r>
              <a:rPr lang="en-US" dirty="0"/>
              <a:t>Continuation of the program if OT left</a:t>
            </a:r>
          </a:p>
          <a:p>
            <a:r>
              <a:rPr lang="en-US" dirty="0"/>
              <a:t>No PT on staff</a:t>
            </a:r>
          </a:p>
          <a:p>
            <a:r>
              <a:rPr lang="en-US" dirty="0"/>
              <a:t>We don’t see the dollar amounts for claims</a:t>
            </a:r>
          </a:p>
          <a:p>
            <a:r>
              <a:rPr lang="en-US" dirty="0"/>
              <a:t>DSP attendance at Committee Meeting</a:t>
            </a:r>
          </a:p>
        </p:txBody>
      </p:sp>
    </p:spTree>
    <p:extLst>
      <p:ext uri="{BB962C8B-B14F-4D97-AF65-F5344CB8AC3E}">
        <p14:creationId xmlns:p14="http://schemas.microsoft.com/office/powerpoint/2010/main" val="796504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3C35-F6EF-48EF-896D-51827189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E1195-13A9-4934-8165-818266904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 across 4 counties</a:t>
            </a:r>
          </a:p>
          <a:p>
            <a:r>
              <a:rPr lang="en-US" dirty="0"/>
              <a:t>Continue to improve comfort and compliance</a:t>
            </a:r>
          </a:p>
          <a:p>
            <a:r>
              <a:rPr lang="en-US" dirty="0"/>
              <a:t>Improve the equipment we have</a:t>
            </a:r>
          </a:p>
          <a:p>
            <a:r>
              <a:rPr lang="en-US" dirty="0"/>
              <a:t>Better reporting—suspect there are still staff “dealing with it” as they assume it’s part of the job</a:t>
            </a:r>
          </a:p>
        </p:txBody>
      </p:sp>
    </p:spTree>
    <p:extLst>
      <p:ext uri="{BB962C8B-B14F-4D97-AF65-F5344CB8AC3E}">
        <p14:creationId xmlns:p14="http://schemas.microsoft.com/office/powerpoint/2010/main" val="180502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C7C9-F38E-4423-AB39-52A54F50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for Participating!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94B8-F361-421B-BBAB-2F0D126CF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Sara James, M.S., OTR/L</a:t>
            </a:r>
          </a:p>
          <a:p>
            <a:r>
              <a:rPr lang="en-US" dirty="0" err="1"/>
              <a:t>ArcGLOW</a:t>
            </a:r>
            <a:endParaRPr lang="en-US" dirty="0"/>
          </a:p>
          <a:p>
            <a:r>
              <a:rPr lang="en-US" dirty="0">
                <a:hlinkClick r:id="rId2"/>
              </a:rPr>
              <a:t>sjames@arcglow.org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AEAC-B656-4D90-B7F6-E89042F7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0193"/>
            <a:ext cx="10515600" cy="776288"/>
          </a:xfrm>
        </p:spPr>
        <p:txBody>
          <a:bodyPr/>
          <a:lstStyle/>
          <a:p>
            <a:pPr algn="ctr"/>
            <a:r>
              <a:rPr lang="en-US" dirty="0"/>
              <a:t>Who is </a:t>
            </a:r>
            <a:r>
              <a:rPr lang="en-US" dirty="0" err="1"/>
              <a:t>ArcGLOW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852BE-01A5-4A69-9328-ADE91D0D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482" y="1251138"/>
            <a:ext cx="5329518" cy="430025"/>
          </a:xfrm>
        </p:spPr>
        <p:txBody>
          <a:bodyPr/>
          <a:lstStyle/>
          <a:p>
            <a:pPr algn="ctr"/>
            <a:r>
              <a:rPr lang="en-US" dirty="0"/>
              <a:t>Arc of Livingston-Wyoming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03013-8FCF-4636-8458-23D45CEC2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347" y="2351415"/>
            <a:ext cx="5157787" cy="4226392"/>
          </a:xfrm>
        </p:spPr>
        <p:txBody>
          <a:bodyPr>
            <a:normAutofit/>
          </a:bodyPr>
          <a:lstStyle/>
          <a:p>
            <a:r>
              <a:rPr lang="en-US" dirty="0"/>
              <a:t>Residential</a:t>
            </a:r>
          </a:p>
          <a:p>
            <a:pPr lvl="1"/>
            <a:r>
              <a:rPr lang="en-US" dirty="0"/>
              <a:t>14 houses (IRAs)</a:t>
            </a:r>
          </a:p>
          <a:p>
            <a:pPr lvl="1"/>
            <a:r>
              <a:rPr lang="en-US" dirty="0"/>
              <a:t>90 OPWDD certified beds</a:t>
            </a:r>
          </a:p>
          <a:p>
            <a:pPr lvl="1"/>
            <a:r>
              <a:rPr lang="en-US" dirty="0"/>
              <a:t>6 supportive apartments</a:t>
            </a:r>
          </a:p>
          <a:p>
            <a:r>
              <a:rPr lang="en-US" dirty="0"/>
              <a:t>Day Programs</a:t>
            </a:r>
          </a:p>
          <a:p>
            <a:pPr lvl="1"/>
            <a:r>
              <a:rPr lang="en-US" dirty="0" err="1"/>
              <a:t>Dayhabilitation</a:t>
            </a:r>
            <a:r>
              <a:rPr lang="en-US" dirty="0"/>
              <a:t>—65 people</a:t>
            </a:r>
          </a:p>
          <a:p>
            <a:pPr lvl="1"/>
            <a:r>
              <a:rPr lang="en-US" dirty="0"/>
              <a:t>Prevocational—105 people</a:t>
            </a:r>
          </a:p>
          <a:p>
            <a:r>
              <a:rPr lang="en-US" dirty="0"/>
              <a:t>Therapies</a:t>
            </a:r>
          </a:p>
          <a:p>
            <a:pPr lvl="1"/>
            <a:r>
              <a:rPr lang="en-US" dirty="0"/>
              <a:t>5 Registered Nurses, 1 LPN</a:t>
            </a:r>
          </a:p>
          <a:p>
            <a:pPr lvl="1"/>
            <a:r>
              <a:rPr lang="en-US" dirty="0"/>
              <a:t>1 Occupational Therapist (OT)</a:t>
            </a:r>
          </a:p>
          <a:p>
            <a:pPr lvl="1"/>
            <a:r>
              <a:rPr lang="en-US" dirty="0"/>
              <a:t>0 Physical Therapists on staff*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6FBE9-F2B4-419A-8830-EC759F576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51137"/>
            <a:ext cx="5183188" cy="430025"/>
          </a:xfrm>
        </p:spPr>
        <p:txBody>
          <a:bodyPr/>
          <a:lstStyle/>
          <a:p>
            <a:pPr algn="ctr"/>
            <a:r>
              <a:rPr lang="en-US" dirty="0" err="1"/>
              <a:t>Arcglow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67B80-4FAE-43FE-AEB9-9D341DACF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868" y="2351415"/>
            <a:ext cx="5183188" cy="4226392"/>
          </a:xfrm>
        </p:spPr>
        <p:txBody>
          <a:bodyPr>
            <a:normAutofit/>
          </a:bodyPr>
          <a:lstStyle/>
          <a:p>
            <a:r>
              <a:rPr lang="en-US" dirty="0"/>
              <a:t>Residential</a:t>
            </a:r>
          </a:p>
          <a:p>
            <a:pPr lvl="1"/>
            <a:r>
              <a:rPr lang="en-US" dirty="0"/>
              <a:t>29 houses (IRAs)</a:t>
            </a:r>
          </a:p>
          <a:p>
            <a:pPr lvl="1"/>
            <a:r>
              <a:rPr lang="en-US" dirty="0"/>
              <a:t>180 OPWDD certified beds</a:t>
            </a:r>
          </a:p>
          <a:p>
            <a:pPr lvl="1"/>
            <a:r>
              <a:rPr lang="en-US" dirty="0"/>
              <a:t>17 supportive apartments</a:t>
            </a:r>
          </a:p>
          <a:p>
            <a:r>
              <a:rPr lang="en-US" dirty="0"/>
              <a:t>Day Programs</a:t>
            </a:r>
          </a:p>
          <a:p>
            <a:pPr lvl="1"/>
            <a:r>
              <a:rPr lang="en-US" dirty="0" err="1"/>
              <a:t>Dayhabilitation</a:t>
            </a:r>
            <a:r>
              <a:rPr lang="en-US" dirty="0"/>
              <a:t>—200 people</a:t>
            </a:r>
          </a:p>
          <a:p>
            <a:pPr lvl="1"/>
            <a:r>
              <a:rPr lang="en-US" dirty="0"/>
              <a:t>Prevocational—163 people</a:t>
            </a:r>
          </a:p>
          <a:p>
            <a:r>
              <a:rPr lang="en-US" dirty="0"/>
              <a:t>Therapies</a:t>
            </a:r>
          </a:p>
          <a:p>
            <a:pPr lvl="1"/>
            <a:r>
              <a:rPr lang="en-US" dirty="0"/>
              <a:t>5.5 RNs, 1 LPN (L-W), 6 RNs (G-O) </a:t>
            </a:r>
          </a:p>
          <a:p>
            <a:pPr lvl="1"/>
            <a:r>
              <a:rPr lang="en-US" dirty="0"/>
              <a:t>2 Occupational Therapists</a:t>
            </a:r>
          </a:p>
          <a:p>
            <a:pPr lvl="1"/>
            <a:r>
              <a:rPr lang="en-US" dirty="0"/>
              <a:t>0 Physical Therapists on staff*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B3833EF-6518-4836-AF66-450C97C3249C}"/>
              </a:ext>
            </a:extLst>
          </p:cNvPr>
          <p:cNvSpPr txBox="1">
            <a:spLocks/>
          </p:cNvSpPr>
          <p:nvPr/>
        </p:nvSpPr>
        <p:spPr>
          <a:xfrm>
            <a:off x="918882" y="1801276"/>
            <a:ext cx="5329518" cy="43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Pre-merger 2017-2021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69BA668-B571-4815-BBDF-3A1256AFCC1D}"/>
              </a:ext>
            </a:extLst>
          </p:cNvPr>
          <p:cNvSpPr txBox="1">
            <a:spLocks/>
          </p:cNvSpPr>
          <p:nvPr/>
        </p:nvSpPr>
        <p:spPr>
          <a:xfrm>
            <a:off x="6248400" y="1801276"/>
            <a:ext cx="5183188" cy="43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Post-merger 2021-present</a:t>
            </a:r>
          </a:p>
        </p:txBody>
      </p:sp>
    </p:spTree>
    <p:extLst>
      <p:ext uri="{BB962C8B-B14F-4D97-AF65-F5344CB8AC3E}">
        <p14:creationId xmlns:p14="http://schemas.microsoft.com/office/powerpoint/2010/main" val="319082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5B7C-B962-4F28-8F66-22FAE3FA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Our Program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99F2-AFA4-4478-9C84-44B6D6617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</a:t>
            </a:r>
          </a:p>
          <a:p>
            <a:r>
              <a:rPr lang="en-US" dirty="0"/>
              <a:t>Policy</a:t>
            </a:r>
          </a:p>
          <a:p>
            <a:r>
              <a:rPr lang="en-US" dirty="0"/>
              <a:t>Training Equipment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Equipment for Individuals</a:t>
            </a:r>
          </a:p>
        </p:txBody>
      </p:sp>
    </p:spTree>
    <p:extLst>
      <p:ext uri="{BB962C8B-B14F-4D97-AF65-F5344CB8AC3E}">
        <p14:creationId xmlns:p14="http://schemas.microsoft.com/office/powerpoint/2010/main" val="201223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5795-B05F-4C45-8ABE-86C0BFFC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ABE205-2B4A-4B1A-AE5E-F3A48DAEA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 of our Safety Committee</a:t>
            </a:r>
          </a:p>
          <a:p>
            <a:r>
              <a:rPr lang="en-US" dirty="0"/>
              <a:t>In person meetings occurred monthly immediately after the Safety Committee meetings</a:t>
            </a:r>
          </a:p>
          <a:p>
            <a:pPr lvl="1"/>
            <a:r>
              <a:rPr lang="en-US" dirty="0"/>
              <a:t>People from safety committee that were not necessary left</a:t>
            </a:r>
          </a:p>
          <a:p>
            <a:r>
              <a:rPr lang="en-US" dirty="0"/>
              <a:t>Comprised of:</a:t>
            </a:r>
          </a:p>
          <a:p>
            <a:pPr lvl="1"/>
            <a:r>
              <a:rPr lang="en-US" dirty="0"/>
              <a:t>Human Resources</a:t>
            </a:r>
          </a:p>
          <a:p>
            <a:pPr lvl="1"/>
            <a:r>
              <a:rPr lang="en-US" dirty="0"/>
              <a:t>Occupational Therapist</a:t>
            </a:r>
          </a:p>
          <a:p>
            <a:pPr lvl="1"/>
            <a:r>
              <a:rPr lang="en-US" dirty="0"/>
              <a:t>Registered Nurse (non-managerial)</a:t>
            </a:r>
          </a:p>
          <a:p>
            <a:pPr lvl="1"/>
            <a:r>
              <a:rPr lang="en-US" dirty="0"/>
              <a:t>DSPs from residential and day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0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122D-0ACB-46A9-A7F4-44830904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AE646-BA05-4085-9532-4365EE3E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Small group of people gathered to design the policies</a:t>
            </a:r>
          </a:p>
          <a:p>
            <a:r>
              <a:rPr lang="en-US" dirty="0"/>
              <a:t>Director or Residential</a:t>
            </a:r>
          </a:p>
          <a:p>
            <a:r>
              <a:rPr lang="en-US" dirty="0"/>
              <a:t>Occupational Therapist</a:t>
            </a:r>
          </a:p>
          <a:p>
            <a:r>
              <a:rPr lang="en-US" dirty="0"/>
              <a:t>Director of Corporate Compliance</a:t>
            </a:r>
          </a:p>
          <a:p>
            <a:r>
              <a:rPr lang="en-US" dirty="0"/>
              <a:t>Director of Day Services</a:t>
            </a:r>
          </a:p>
          <a:p>
            <a:r>
              <a:rPr lang="en-US" dirty="0"/>
              <a:t>Director of Human Resources</a:t>
            </a:r>
          </a:p>
          <a:p>
            <a:r>
              <a:rPr lang="en-US" dirty="0"/>
              <a:t>Nursing Supervisor</a:t>
            </a:r>
          </a:p>
          <a:p>
            <a:endParaRPr lang="en-US" dirty="0"/>
          </a:p>
          <a:p>
            <a:r>
              <a:rPr lang="en-US" dirty="0"/>
              <a:t>We had 3 separate policies all pertaining to different aspects of SPHM</a:t>
            </a:r>
          </a:p>
        </p:txBody>
      </p:sp>
    </p:spTree>
    <p:extLst>
      <p:ext uri="{BB962C8B-B14F-4D97-AF65-F5344CB8AC3E}">
        <p14:creationId xmlns:p14="http://schemas.microsoft.com/office/powerpoint/2010/main" val="293854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122D-0ACB-46A9-A7F4-44830904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Equipment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B3D52D-1C26-4911-B5D3-8211F2ADF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27783"/>
              </p:ext>
            </p:extLst>
          </p:nvPr>
        </p:nvGraphicFramePr>
        <p:xfrm>
          <a:off x="2212040" y="1822076"/>
          <a:ext cx="8417860" cy="4269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8930">
                  <a:extLst>
                    <a:ext uri="{9D8B030D-6E8A-4147-A177-3AD203B41FA5}">
                      <a16:colId xmlns:a16="http://schemas.microsoft.com/office/drawing/2014/main" val="4259157372"/>
                    </a:ext>
                  </a:extLst>
                </a:gridCol>
                <a:gridCol w="4208930">
                  <a:extLst>
                    <a:ext uri="{9D8B030D-6E8A-4147-A177-3AD203B41FA5}">
                      <a16:colId xmlns:a16="http://schemas.microsoft.com/office/drawing/2014/main" val="4155124655"/>
                    </a:ext>
                  </a:extLst>
                </a:gridCol>
              </a:tblGrid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Purchased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168453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semi-electric hospital bed and mattress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2328049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pump-style floor based full body lift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$700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91567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slings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$230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7314017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pump-style sit to stand lift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$700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1798132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slings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826585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standard wheelchairs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865588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wheelchair cushion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654726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non-friction sheet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9414324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gait belts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7424226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pivot discs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3143622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Sheets x2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124476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Pillows (6 regular, 1 body)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0677363"/>
                  </a:ext>
                </a:extLst>
              </a:tr>
              <a:tr h="30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 Cost: $3,397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7355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84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E723-B31B-4E63-9DD0-B35B6E36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C4A7A-C008-4769-AA46-87F62BCE9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932" y="1582718"/>
            <a:ext cx="4937760" cy="736282"/>
          </a:xfrm>
        </p:spPr>
        <p:txBody>
          <a:bodyPr/>
          <a:lstStyle/>
          <a:p>
            <a:pPr algn="ctr"/>
            <a:r>
              <a:rPr lang="en-US" dirty="0"/>
              <a:t>Training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DE7C-0DEC-4465-B611-BB089BEBC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932" y="2135779"/>
            <a:ext cx="4937760" cy="4016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 day class 8:30 am – 4 pm</a:t>
            </a:r>
          </a:p>
          <a:p>
            <a:r>
              <a:rPr lang="en-US" dirty="0"/>
              <a:t>10-12 participants per class</a:t>
            </a:r>
          </a:p>
          <a:p>
            <a:r>
              <a:rPr lang="en-US" dirty="0"/>
              <a:t>2 instructors</a:t>
            </a:r>
          </a:p>
          <a:p>
            <a:pPr lvl="1"/>
            <a:r>
              <a:rPr lang="en-US" dirty="0"/>
              <a:t>OT and either RN or IRA Supervisor</a:t>
            </a:r>
          </a:p>
          <a:p>
            <a:r>
              <a:rPr lang="en-US" dirty="0"/>
              <a:t>All staff went through training—new hire and longevity alike</a:t>
            </a:r>
          </a:p>
          <a:p>
            <a:pPr lvl="1"/>
            <a:r>
              <a:rPr lang="en-US" dirty="0"/>
              <a:t>Ensured consistent knowledge and techniques</a:t>
            </a:r>
          </a:p>
          <a:p>
            <a:r>
              <a:rPr lang="en-US" dirty="0"/>
              <a:t>10 months later—enrolled in a half-day recertification class</a:t>
            </a:r>
          </a:p>
          <a:p>
            <a:pPr lvl="1"/>
            <a:r>
              <a:rPr lang="en-US" dirty="0"/>
              <a:t>if over 12 months since last training, enrolled in full day class</a:t>
            </a:r>
          </a:p>
          <a:p>
            <a:r>
              <a:rPr lang="en-US" dirty="0"/>
              <a:t>Never fails we add more classes every year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E1869-F96E-4ABA-9B8C-3F290199A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285" y="1582718"/>
            <a:ext cx="4937760" cy="736282"/>
          </a:xfrm>
        </p:spPr>
        <p:txBody>
          <a:bodyPr/>
          <a:lstStyle/>
          <a:p>
            <a:pPr algn="ctr"/>
            <a:r>
              <a:rPr lang="en-US" dirty="0"/>
              <a:t>Classes run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397FC8-194F-4E39-8528-AD3741FAF7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81062253"/>
              </p:ext>
            </p:extLst>
          </p:nvPr>
        </p:nvGraphicFramePr>
        <p:xfrm>
          <a:off x="6217920" y="2135779"/>
          <a:ext cx="4937125" cy="406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160">
                  <a:extLst>
                    <a:ext uri="{9D8B030D-6E8A-4147-A177-3AD203B41FA5}">
                      <a16:colId xmlns:a16="http://schemas.microsoft.com/office/drawing/2014/main" val="1599808032"/>
                    </a:ext>
                  </a:extLst>
                </a:gridCol>
                <a:gridCol w="2138541">
                  <a:extLst>
                    <a:ext uri="{9D8B030D-6E8A-4147-A177-3AD203B41FA5}">
                      <a16:colId xmlns:a16="http://schemas.microsoft.com/office/drawing/2014/main" val="27940231"/>
                    </a:ext>
                  </a:extLst>
                </a:gridCol>
                <a:gridCol w="2183424">
                  <a:extLst>
                    <a:ext uri="{9D8B030D-6E8A-4147-A177-3AD203B41FA5}">
                      <a16:colId xmlns:a16="http://schemas.microsoft.com/office/drawing/2014/main" val="1622255627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Class</a:t>
                      </a: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Recertification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388737044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 classes/127*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334754193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 classes/142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classes/78*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83294384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classes/78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 classes/137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143993965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18 classes/79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 classes/58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234059032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COVID—65 staff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9471489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14 classes/93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 classes/165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312057613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18 classes/171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 classes/207 staff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46983098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c’s/57 in/23 open</a:t>
                      </a: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classes/74 staff </a:t>
                      </a: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56227943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classes</a:t>
                      </a:r>
                    </a:p>
                  </a:txBody>
                  <a:tcPr marL="57028" marR="57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classes</a:t>
                      </a:r>
                    </a:p>
                  </a:txBody>
                  <a:tcPr marL="57028" marR="57028" marT="0" marB="0" anchor="ctr"/>
                </a:tc>
                <a:extLst>
                  <a:ext uri="{0D108BD9-81ED-4DB2-BD59-A6C34878D82A}">
                    <a16:rowId xmlns:a16="http://schemas.microsoft.com/office/drawing/2014/main" val="150380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8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053C-B35E-4B99-9F93-6D9927C8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Changing Culture/Ensuring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6DA72-6313-4304-B99D-A8951264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 got into the trenches, working side by side with the staff on transfers</a:t>
            </a:r>
          </a:p>
          <a:p>
            <a:pPr lvl="1"/>
            <a:r>
              <a:rPr lang="en-US" dirty="0"/>
              <a:t>Work from the IRAs instead of sitting in my office to do paperwork</a:t>
            </a:r>
          </a:p>
          <a:p>
            <a:r>
              <a:rPr lang="en-US" dirty="0"/>
              <a:t>Provide periodic supervision at the IRAs with STM concerns</a:t>
            </a:r>
          </a:p>
          <a:p>
            <a:r>
              <a:rPr lang="en-US" dirty="0"/>
              <a:t>Prove to the staff how much it will save their back through repetition</a:t>
            </a:r>
          </a:p>
          <a:p>
            <a:r>
              <a:rPr lang="en-US" dirty="0"/>
              <a:t>“problem children”—spend more time at these houses</a:t>
            </a:r>
          </a:p>
          <a:p>
            <a:pPr lvl="1"/>
            <a:r>
              <a:rPr lang="en-US" dirty="0"/>
              <a:t>They perform the transfers correctly when there’s somebody (clinician) there</a:t>
            </a:r>
          </a:p>
          <a:p>
            <a:pPr lvl="1"/>
            <a:r>
              <a:rPr lang="en-US" dirty="0"/>
              <a:t>Work hand in hand with the skeptical staff</a:t>
            </a:r>
          </a:p>
          <a:p>
            <a:pPr lvl="1"/>
            <a:r>
              <a:rPr lang="en-US" dirty="0"/>
              <a:t>Forces comfort with the techniques</a:t>
            </a:r>
          </a:p>
          <a:p>
            <a:pPr lvl="1"/>
            <a:r>
              <a:rPr lang="en-US" dirty="0"/>
              <a:t>Provides opportunities to bring up questions or challenge OT’s judgement in a safe manner</a:t>
            </a:r>
          </a:p>
        </p:txBody>
      </p:sp>
    </p:spTree>
    <p:extLst>
      <p:ext uri="{BB962C8B-B14F-4D97-AF65-F5344CB8AC3E}">
        <p14:creationId xmlns:p14="http://schemas.microsoft.com/office/powerpoint/2010/main" val="251234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F229-5FBF-4669-8E8A-66DF412F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Numbers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7CDEDF-4EE0-4E1F-9BD4-708F79AAE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619268"/>
              </p:ext>
            </p:extLst>
          </p:nvPr>
        </p:nvGraphicFramePr>
        <p:xfrm>
          <a:off x="1216959" y="1896034"/>
          <a:ext cx="9938721" cy="344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354">
                  <a:extLst>
                    <a:ext uri="{9D8B030D-6E8A-4147-A177-3AD203B41FA5}">
                      <a16:colId xmlns:a16="http://schemas.microsoft.com/office/drawing/2014/main" val="2567906279"/>
                    </a:ext>
                  </a:extLst>
                </a:gridCol>
                <a:gridCol w="4305008">
                  <a:extLst>
                    <a:ext uri="{9D8B030D-6E8A-4147-A177-3AD203B41FA5}">
                      <a16:colId xmlns:a16="http://schemas.microsoft.com/office/drawing/2014/main" val="394763178"/>
                    </a:ext>
                  </a:extLst>
                </a:gridCol>
                <a:gridCol w="4395359">
                  <a:extLst>
                    <a:ext uri="{9D8B030D-6E8A-4147-A177-3AD203B41FA5}">
                      <a16:colId xmlns:a16="http://schemas.microsoft.com/office/drawing/2014/main" val="2619988340"/>
                    </a:ext>
                  </a:extLst>
                </a:gridCol>
              </a:tblGrid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Injuries/OSHA/Worker’s Comp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Days Away/Restricted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553826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5/2/2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5338594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2/0/0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3147667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3/2/2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8861318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0/0/0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5167165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0/0/0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8282550"/>
                  </a:ext>
                </a:extLst>
              </a:tr>
              <a:tr h="491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199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7993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2957</TotalTime>
  <Words>882</Words>
  <Application>Microsoft Office PowerPoint</Application>
  <PresentationFormat>Widescreen</PresentationFormat>
  <Paragraphs>196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Retrospect</vt:lpstr>
      <vt:lpstr>The Impact of a SPHM Program on Arc Individuals, Staff and Therapy</vt:lpstr>
      <vt:lpstr>Who is ArcGLOW?</vt:lpstr>
      <vt:lpstr>How Our Program Started</vt:lpstr>
      <vt:lpstr>Committee</vt:lpstr>
      <vt:lpstr>Policy </vt:lpstr>
      <vt:lpstr>Equipment </vt:lpstr>
      <vt:lpstr>Training</vt:lpstr>
      <vt:lpstr>Changing Culture/Ensuring Compliance</vt:lpstr>
      <vt:lpstr>The Numbers</vt:lpstr>
      <vt:lpstr>Program Strengths</vt:lpstr>
      <vt:lpstr>Program Challenges</vt:lpstr>
      <vt:lpstr>What’s Next?</vt:lpstr>
      <vt:lpstr>Thanks for Participating!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a SPHM Program on Arc Individuals, Staff and Therapy</dc:title>
  <dc:creator>Sara James</dc:creator>
  <cp:lastModifiedBy>Sara James</cp:lastModifiedBy>
  <cp:revision>72</cp:revision>
  <dcterms:created xsi:type="dcterms:W3CDTF">2023-10-15T23:12:47Z</dcterms:created>
  <dcterms:modified xsi:type="dcterms:W3CDTF">2023-10-18T13:50:36Z</dcterms:modified>
</cp:coreProperties>
</file>